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95" r:id="rId6"/>
    <p:sldMasterId id="2147483667" r:id="rId7"/>
    <p:sldMasterId id="2147483714" r:id="rId8"/>
  </p:sldMasterIdLst>
  <p:sldIdLst>
    <p:sldId id="256" r:id="rId9"/>
    <p:sldId id="258" r:id="rId10"/>
    <p:sldId id="566" r:id="rId11"/>
    <p:sldId id="565" r:id="rId12"/>
    <p:sldId id="562" r:id="rId13"/>
    <p:sldId id="563" r:id="rId14"/>
    <p:sldId id="564" r:id="rId15"/>
    <p:sldId id="260" r:id="rId16"/>
    <p:sldId id="272" r:id="rId17"/>
    <p:sldId id="567" r:id="rId18"/>
    <p:sldId id="558" r:id="rId19"/>
    <p:sldId id="559" r:id="rId20"/>
    <p:sldId id="560" r:id="rId21"/>
    <p:sldId id="530" r:id="rId22"/>
    <p:sldId id="55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01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55" autoAdjust="0"/>
    <p:restoredTop sz="94660"/>
  </p:normalViewPr>
  <p:slideViewPr>
    <p:cSldViewPr snapToGrid="0">
      <p:cViewPr varScale="1">
        <p:scale>
          <a:sx n="66" d="100"/>
          <a:sy n="66" d="100"/>
        </p:scale>
        <p:origin x="152"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15.png"/><Relationship Id="rId5" Type="http://schemas.openxmlformats.org/officeDocument/2006/relationships/image" Target="../media/image12.png"/><Relationship Id="rId15" Type="http://schemas.openxmlformats.org/officeDocument/2006/relationships/image" Target="../media/image16.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4.png"/><Relationship Id="rId14" Type="http://schemas.openxmlformats.org/officeDocument/2006/relationships/hyperlink" Target="http://www.capgemini.com/"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18.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9.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9.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1.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3.svg"/><Relationship Id="rId4" Type="http://schemas.openxmlformats.org/officeDocument/2006/relationships/image" Target="../media/image2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3.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svg"/><Relationship Id="rId2" Type="http://schemas.openxmlformats.org/officeDocument/2006/relationships/image" Target="../media/image24.png"/><Relationship Id="rId1" Type="http://schemas.openxmlformats.org/officeDocument/2006/relationships/slideMaster" Target="../slideMasters/slideMaster3.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8.svg"/></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9.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7.png"/><Relationship Id="rId1" Type="http://schemas.openxmlformats.org/officeDocument/2006/relationships/slideMaster" Target="../slideMasters/slideMaster4.xml"/><Relationship Id="rId4" Type="http://schemas.openxmlformats.org/officeDocument/2006/relationships/image" Target="../media/image2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29.png"/><Relationship Id="rId1" Type="http://schemas.openxmlformats.org/officeDocument/2006/relationships/slideMaster" Target="../slideMasters/slideMaster4.xml"/><Relationship Id="rId4" Type="http://schemas.openxmlformats.org/officeDocument/2006/relationships/image" Target="../media/image30.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5.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1.svg"/><Relationship Id="rId4"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20.svg"/><Relationship Id="rId2" Type="http://schemas.openxmlformats.org/officeDocument/2006/relationships/image" Target="../media/image7.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1.svg"/><Relationship Id="rId4"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60.sv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0.svg"/><Relationship Id="rId2" Type="http://schemas.openxmlformats.org/officeDocument/2006/relationships/image" Target="../media/image10.png"/><Relationship Id="rId1" Type="http://schemas.openxmlformats.org/officeDocument/2006/relationships/slideMaster" Target="../slideMasters/slideMaster5.xml"/><Relationship Id="rId6" Type="http://schemas.openxmlformats.org/officeDocument/2006/relationships/image" Target="../media/image41.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5.xml"/><Relationship Id="rId6" Type="http://schemas.openxmlformats.org/officeDocument/2006/relationships/hyperlink" Target="http://www.twitter.com/capgemini" TargetMode="External"/><Relationship Id="rId11" Type="http://schemas.openxmlformats.org/officeDocument/2006/relationships/image" Target="../media/image15.png"/><Relationship Id="rId5" Type="http://schemas.openxmlformats.org/officeDocument/2006/relationships/image" Target="../media/image12.png"/><Relationship Id="rId15" Type="http://schemas.openxmlformats.org/officeDocument/2006/relationships/image" Target="../media/image16.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4.png"/><Relationship Id="rId14" Type="http://schemas.openxmlformats.org/officeDocument/2006/relationships/hyperlink" Target="http://www.capgemini.com/" TargetMode="Externa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Master" Target="../slideMasters/slideMaster5.xml"/><Relationship Id="rId4" Type="http://schemas.openxmlformats.org/officeDocument/2006/relationships/image" Target="../media/image41.sv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5.xml"/><Relationship Id="rId6" Type="http://schemas.openxmlformats.org/officeDocument/2006/relationships/image" Target="../media/image41.svg"/><Relationship Id="rId5" Type="http://schemas.openxmlformats.org/officeDocument/2006/relationships/image" Target="../media/image2.png"/><Relationship Id="rId4" Type="http://schemas.openxmlformats.org/officeDocument/2006/relationships/image" Target="../media/image28.svg"/></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id="{46279687-00F0-4823-8159-585447C125F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Fresh Grads – Parallel Project</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Sagar Kulkarni</a:t>
            </a:r>
          </a:p>
        </p:txBody>
      </p:sp>
      <p:pic>
        <p:nvPicPr>
          <p:cNvPr id="7"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3943955325"/>
      </p:ext>
    </p:extLst>
  </p:cSld>
  <p:clrMapOvr>
    <a:masterClrMapping/>
  </p:clrMapOvr>
  <p:extLst mod="1">
    <p:ext uri="{DCECCB84-F9BA-43D5-87BE-67443E8EF086}">
      <p15:sldGuideLst xmlns:p15="http://schemas.microsoft.com/office/powerpoint/2012/main">
        <p15:guide id="3"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66841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304140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221026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61821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93321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4276460572"/>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390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8208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15134061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6119346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3276913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7534706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48764144"/>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87709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327306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5124708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1438337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07456"/>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0658510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3897463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624384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468058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454619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63382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462890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4826585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8485649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50261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8740815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6257088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5" name="Table Placeholder 24">
            <a:extLst>
              <a:ext uri="{FF2B5EF4-FFF2-40B4-BE49-F238E27FC236}">
                <a16:creationId xmlns:a16="http://schemas.microsoft.com/office/drawing/2014/main" id="{4CF70ABC-C3CC-4467-BF60-A472180D4920}"/>
              </a:ext>
            </a:extLst>
          </p:cNvPr>
          <p:cNvSpPr>
            <a:spLocks noGrp="1"/>
          </p:cNvSpPr>
          <p:nvPr>
            <p:ph type="tbl" sz="quarter" idx="17"/>
          </p:nvPr>
        </p:nvSpPr>
        <p:spPr>
          <a:xfrm>
            <a:off x="407988" y="2073275"/>
            <a:ext cx="11376025" cy="4178300"/>
          </a:xfrm>
          <a:prstGeom prst="rect">
            <a:avLst/>
          </a:prstGeom>
        </p:spPr>
        <p:txBody>
          <a:bodyPr anchor="ctr"/>
          <a:lstStyle>
            <a:lvl1pPr marL="0" indent="0" algn="ctr">
              <a:buNone/>
              <a:defRPr/>
            </a:lvl1pPr>
          </a:lstStyle>
          <a:p>
            <a:endParaRPr lang="pt-PT"/>
          </a:p>
        </p:txBody>
      </p:sp>
      <p:sp>
        <p:nvSpPr>
          <p:cNvPr id="23"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284856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raphs">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4" name="Text Placeholder 29">
            <a:extLst>
              <a:ext uri="{FF2B5EF4-FFF2-40B4-BE49-F238E27FC236}">
                <a16:creationId xmlns:a16="http://schemas.microsoft.com/office/drawing/2014/main"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endParaRPr lang="pt-PT"/>
          </a:p>
        </p:txBody>
      </p:sp>
      <p:sp>
        <p:nvSpPr>
          <p:cNvPr id="9" name="Title Placeholder 1">
            <a:extLst>
              <a:ext uri="{FF2B5EF4-FFF2-40B4-BE49-F238E27FC236}">
                <a16:creationId xmlns:a16="http://schemas.microsoft.com/office/drawing/2014/main" id="{552BBB0A-405D-419D-8BD5-EC8D9F84B795}"/>
              </a:ext>
            </a:extLst>
          </p:cNvPr>
          <p:cNvSpPr txBox="1">
            <a:spLocks/>
          </p:cNvSpPr>
          <p:nvPr userDrawn="1"/>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81629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19840989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F7E5A44-800E-4E01-9E39-BE8EDB371110}"/>
              </a:ext>
            </a:extLst>
          </p:cNvPr>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id="{115E9009-AF96-42B6-BF89-DC5FFB888C93}"/>
              </a:ext>
            </a:extLst>
          </p:cNvPr>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id="{72FA0387-E1A9-4FE6-B909-3C397FF8EDBE}"/>
              </a:ext>
            </a:extLst>
          </p:cNvPr>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id="{932FA6D2-DCA0-45C9-81B6-5EC52C969F94}"/>
              </a:ext>
            </a:extLst>
          </p:cNvPr>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id="{1B2F5493-6162-4AC0-BA43-8D7A7C0FA263}"/>
              </a:ext>
            </a:extLst>
          </p:cNvPr>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7" name="Text Placeholder 29">
            <a:extLst>
              <a:ext uri="{FF2B5EF4-FFF2-40B4-BE49-F238E27FC236}">
                <a16:creationId xmlns:a16="http://schemas.microsoft.com/office/drawing/2014/main" id="{DC134CF2-DCA0-414B-81CC-1ED54BE2F760}"/>
              </a:ext>
            </a:extLst>
          </p:cNvPr>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22474180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id="{DE5ADCF6-0F9C-4198-AF3A-A4ABB710EACA}"/>
              </a:ext>
            </a:extLst>
          </p:cNvPr>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endParaRPr lang="pt-PT"/>
          </a:p>
        </p:txBody>
      </p:sp>
      <p:sp>
        <p:nvSpPr>
          <p:cNvPr id="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309678845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67E21435-78AE-465F-A49A-B06594889D38}"/>
              </a:ext>
            </a:extLst>
          </p:cNvPr>
          <p:cNvSpPr/>
          <p:nvPr userDrawn="1"/>
        </p:nvSpPr>
        <p:spPr>
          <a:xfrm>
            <a:off x="9363909" y="0"/>
            <a:ext cx="282809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Text Placeholder 29">
            <a:extLst>
              <a:ext uri="{FF2B5EF4-FFF2-40B4-BE49-F238E27FC236}">
                <a16:creationId xmlns:a16="http://schemas.microsoft.com/office/drawing/2014/main" id="{09D3E9EE-291C-4AC0-8D9C-7436CFEE0FB8}"/>
              </a:ext>
            </a:extLst>
          </p:cNvPr>
          <p:cNvSpPr>
            <a:spLocks noGrp="1"/>
          </p:cNvSpPr>
          <p:nvPr>
            <p:ph type="body" sz="quarter" idx="42" hasCustomPrompt="1"/>
          </p:nvPr>
        </p:nvSpPr>
        <p:spPr>
          <a:xfrm>
            <a:off x="9858635"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cxnSp>
        <p:nvCxnSpPr>
          <p:cNvPr id="6" name="Conector reto 49">
            <a:extLst>
              <a:ext uri="{FF2B5EF4-FFF2-40B4-BE49-F238E27FC236}">
                <a16:creationId xmlns:a16="http://schemas.microsoft.com/office/drawing/2014/main" id="{47863E65-2400-4211-A634-25391108062D}"/>
              </a:ext>
            </a:extLst>
          </p:cNvPr>
          <p:cNvCxnSpPr>
            <a:cxnSpLocks/>
          </p:cNvCxnSpPr>
          <p:nvPr/>
        </p:nvCxnSpPr>
        <p:spPr>
          <a:xfrm>
            <a:off x="10836130"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9">
            <a:extLst>
              <a:ext uri="{FF2B5EF4-FFF2-40B4-BE49-F238E27FC236}">
                <a16:creationId xmlns:a16="http://schemas.microsoft.com/office/drawing/2014/main" id="{637A42F6-A0B8-4DEF-AE56-7743C3C89A3A}"/>
              </a:ext>
            </a:extLst>
          </p:cNvPr>
          <p:cNvSpPr>
            <a:spLocks noGrp="1"/>
          </p:cNvSpPr>
          <p:nvPr>
            <p:ph type="body" sz="quarter" idx="43" hasCustomPrompt="1"/>
          </p:nvPr>
        </p:nvSpPr>
        <p:spPr>
          <a:xfrm>
            <a:off x="10873669"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9" name="Text Placeholder 29">
            <a:extLst>
              <a:ext uri="{FF2B5EF4-FFF2-40B4-BE49-F238E27FC236}">
                <a16:creationId xmlns:a16="http://schemas.microsoft.com/office/drawing/2014/main" id="{5D26050F-BE0E-45C7-BF16-4B401065CDD7}"/>
              </a:ext>
            </a:extLst>
          </p:cNvPr>
          <p:cNvSpPr>
            <a:spLocks noGrp="1"/>
          </p:cNvSpPr>
          <p:nvPr>
            <p:ph type="body" sz="quarter" idx="44" hasCustomPrompt="1"/>
          </p:nvPr>
        </p:nvSpPr>
        <p:spPr>
          <a:xfrm>
            <a:off x="9858635"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0" name="Text Placeholder 29">
            <a:extLst>
              <a:ext uri="{FF2B5EF4-FFF2-40B4-BE49-F238E27FC236}">
                <a16:creationId xmlns:a16="http://schemas.microsoft.com/office/drawing/2014/main" id="{DAFF5EB0-EE62-4C80-9262-D5EB89300B31}"/>
              </a:ext>
            </a:extLst>
          </p:cNvPr>
          <p:cNvSpPr>
            <a:spLocks noGrp="1"/>
          </p:cNvSpPr>
          <p:nvPr>
            <p:ph type="body" sz="quarter" idx="45" hasCustomPrompt="1"/>
          </p:nvPr>
        </p:nvSpPr>
        <p:spPr>
          <a:xfrm>
            <a:off x="10873669"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1" name="Text Placeholder 29">
            <a:extLst>
              <a:ext uri="{FF2B5EF4-FFF2-40B4-BE49-F238E27FC236}">
                <a16:creationId xmlns:a16="http://schemas.microsoft.com/office/drawing/2014/main" id="{1D2E2610-A39A-4ABB-B9B0-3E64FB2B1FD2}"/>
              </a:ext>
            </a:extLst>
          </p:cNvPr>
          <p:cNvSpPr>
            <a:spLocks noGrp="1"/>
          </p:cNvSpPr>
          <p:nvPr>
            <p:ph type="body" sz="quarter" idx="46" hasCustomPrompt="1"/>
          </p:nvPr>
        </p:nvSpPr>
        <p:spPr>
          <a:xfrm>
            <a:off x="9858635"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2" name="Text Placeholder 29">
            <a:extLst>
              <a:ext uri="{FF2B5EF4-FFF2-40B4-BE49-F238E27FC236}">
                <a16:creationId xmlns:a16="http://schemas.microsoft.com/office/drawing/2014/main" id="{7FEBB00E-E460-421E-A98D-4E1A8813E933}"/>
              </a:ext>
            </a:extLst>
          </p:cNvPr>
          <p:cNvSpPr>
            <a:spLocks noGrp="1"/>
          </p:cNvSpPr>
          <p:nvPr>
            <p:ph type="body" sz="quarter" idx="47" hasCustomPrompt="1"/>
          </p:nvPr>
        </p:nvSpPr>
        <p:spPr>
          <a:xfrm>
            <a:off x="10873669"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6" name="Text Placeholder 29">
            <a:extLst>
              <a:ext uri="{FF2B5EF4-FFF2-40B4-BE49-F238E27FC236}">
                <a16:creationId xmlns:a16="http://schemas.microsoft.com/office/drawing/2014/main" id="{FAFB67F4-E060-49A7-B606-E1DBD3BADB1E}"/>
              </a:ext>
            </a:extLst>
          </p:cNvPr>
          <p:cNvSpPr>
            <a:spLocks noGrp="1"/>
          </p:cNvSpPr>
          <p:nvPr>
            <p:ph type="body" sz="quarter" idx="48" hasCustomPrompt="1"/>
          </p:nvPr>
        </p:nvSpPr>
        <p:spPr>
          <a:xfrm>
            <a:off x="9858635"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7" name="Text Placeholder 29">
            <a:extLst>
              <a:ext uri="{FF2B5EF4-FFF2-40B4-BE49-F238E27FC236}">
                <a16:creationId xmlns:a16="http://schemas.microsoft.com/office/drawing/2014/main" id="{DB43EC2B-27E8-42E4-B1FE-B643A64496E9}"/>
              </a:ext>
            </a:extLst>
          </p:cNvPr>
          <p:cNvSpPr>
            <a:spLocks noGrp="1"/>
          </p:cNvSpPr>
          <p:nvPr>
            <p:ph type="body" sz="quarter" idx="49" hasCustomPrompt="1"/>
          </p:nvPr>
        </p:nvSpPr>
        <p:spPr>
          <a:xfrm>
            <a:off x="10873669"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8" name="Text Placeholder 29">
            <a:extLst>
              <a:ext uri="{FF2B5EF4-FFF2-40B4-BE49-F238E27FC236}">
                <a16:creationId xmlns:a16="http://schemas.microsoft.com/office/drawing/2014/main" id="{2227CA6E-59E3-4FDF-9ED6-1407D9E2902E}"/>
              </a:ext>
            </a:extLst>
          </p:cNvPr>
          <p:cNvSpPr>
            <a:spLocks noGrp="1"/>
          </p:cNvSpPr>
          <p:nvPr>
            <p:ph type="body" sz="quarter" idx="50" hasCustomPrompt="1"/>
          </p:nvPr>
        </p:nvSpPr>
        <p:spPr>
          <a:xfrm>
            <a:off x="9858635"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9" name="Text Placeholder 29">
            <a:extLst>
              <a:ext uri="{FF2B5EF4-FFF2-40B4-BE49-F238E27FC236}">
                <a16:creationId xmlns:a16="http://schemas.microsoft.com/office/drawing/2014/main" id="{05CECC09-5520-4F91-918B-395F23E6E9B7}"/>
              </a:ext>
            </a:extLst>
          </p:cNvPr>
          <p:cNvSpPr>
            <a:spLocks noGrp="1"/>
          </p:cNvSpPr>
          <p:nvPr>
            <p:ph type="body" sz="quarter" idx="51" hasCustomPrompt="1"/>
          </p:nvPr>
        </p:nvSpPr>
        <p:spPr>
          <a:xfrm>
            <a:off x="10873669"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9"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20"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7010964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id="{C2900546-43C2-48AA-9FD6-CFB7317713BE}"/>
              </a:ext>
            </a:extLst>
          </p:cNvPr>
          <p:cNvSpPr/>
          <p:nvPr userDrawn="1"/>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endParaRPr lang="pt-PT"/>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id="{C2900546-43C2-48AA-9FD6-CFB7317713BE}"/>
              </a:ext>
            </a:extLst>
          </p:cNvPr>
          <p:cNvSpPr/>
          <p:nvPr userDrawn="1"/>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endParaRPr lang="pt-PT"/>
          </a:p>
        </p:txBody>
      </p:sp>
      <p:pic>
        <p:nvPicPr>
          <p:cNvPr id="2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385260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6311901" y="300730"/>
            <a:ext cx="5880099" cy="6557270"/>
          </a:xfrm>
          <a:prstGeom prst="rect">
            <a:avLst/>
          </a:prstGeom>
        </p:spPr>
      </p:pic>
      <p:sp>
        <p:nvSpPr>
          <p:cNvPr id="17" name="Text Placeholder 7">
            <a:extLst>
              <a:ext uri="{FF2B5EF4-FFF2-40B4-BE49-F238E27FC236}">
                <a16:creationId xmlns:a16="http://schemas.microsoft.com/office/drawing/2014/main" id="{0953EECA-9A2F-483A-AF62-834FA9F888FE}"/>
              </a:ext>
            </a:extLst>
          </p:cNvPr>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id="{F5F8DF03-3900-491E-B8AF-F0C6BE50D853}"/>
              </a:ext>
            </a:extLst>
          </p:cNvPr>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endParaRPr lang="pt-PT" dirty="0"/>
          </a:p>
        </p:txBody>
      </p:sp>
      <p:sp>
        <p:nvSpPr>
          <p:cNvPr id="14" name="Text Placeholder 7">
            <a:extLst>
              <a:ext uri="{FF2B5EF4-FFF2-40B4-BE49-F238E27FC236}">
                <a16:creationId xmlns:a16="http://schemas.microsoft.com/office/drawing/2014/main" id="{0339BEFE-9642-4BFF-AA21-D95E4DB03155}"/>
              </a:ext>
            </a:extLst>
          </p:cNvPr>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8872749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endParaRPr lang="pt-PT"/>
          </a:p>
        </p:txBody>
      </p:sp>
      <p:sp>
        <p:nvSpPr>
          <p:cNvPr id="10" name="Freeform: Shape 9">
            <a:extLst>
              <a:ext uri="{FF2B5EF4-FFF2-40B4-BE49-F238E27FC236}">
                <a16:creationId xmlns:a16="http://schemas.microsoft.com/office/drawing/2014/main"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092462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oxe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C8E1C88-76B5-4FBC-8619-E07B3932BC02}"/>
              </a:ext>
            </a:extLst>
          </p:cNvPr>
          <p:cNvSpPr/>
          <p:nvPr userDrawn="1"/>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id="{AC8E1C88-76B5-4FBC-8619-E07B3932BC02}"/>
              </a:ext>
            </a:extLst>
          </p:cNvPr>
          <p:cNvSpPr/>
          <p:nvPr userDrawn="1"/>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id="{AC8E1C88-76B5-4FBC-8619-E07B3932BC02}"/>
              </a:ext>
            </a:extLst>
          </p:cNvPr>
          <p:cNvSpPr/>
          <p:nvPr userDrawn="1"/>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id="{AC8E1C88-76B5-4FBC-8619-E07B3932BC02}"/>
              </a:ext>
            </a:extLst>
          </p:cNvPr>
          <p:cNvSpPr/>
          <p:nvPr userDrawn="1"/>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id="{A10BB4E8-B0D3-4206-AC65-A368938B1CD5}"/>
              </a:ext>
            </a:extLst>
          </p:cNvPr>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id="{86304B18-FE01-4A88-AA17-A2A76AB7E3F6}"/>
              </a:ext>
            </a:extLst>
          </p:cNvPr>
          <p:cNvSpPr/>
          <p:nvPr userDrawn="1"/>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id="{86304B18-FE01-4A88-AA17-A2A76AB7E3F6}"/>
              </a:ext>
            </a:extLst>
          </p:cNvPr>
          <p:cNvSpPr/>
          <p:nvPr userDrawn="1"/>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id="{86304B18-FE01-4A88-AA17-A2A76AB7E3F6}"/>
              </a:ext>
            </a:extLst>
          </p:cNvPr>
          <p:cNvSpPr/>
          <p:nvPr userDrawn="1"/>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id="{86304B18-FE01-4A88-AA17-A2A76AB7E3F6}"/>
              </a:ext>
            </a:extLst>
          </p:cNvPr>
          <p:cNvSpPr/>
          <p:nvPr userDrawn="1"/>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id="{86304B18-FE01-4A88-AA17-A2A76AB7E3F6}"/>
              </a:ext>
            </a:extLst>
          </p:cNvPr>
          <p:cNvSpPr/>
          <p:nvPr userDrawn="1"/>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id="{A10BB4E8-B0D3-4206-AC65-A368938B1CD5}"/>
              </a:ext>
            </a:extLst>
          </p:cNvPr>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id="{A10BB4E8-B0D3-4206-AC65-A368938B1CD5}"/>
              </a:ext>
            </a:extLst>
          </p:cNvPr>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id="{A10BB4E8-B0D3-4206-AC65-A368938B1CD5}"/>
              </a:ext>
            </a:extLst>
          </p:cNvPr>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id="{A10BB4E8-B0D3-4206-AC65-A368938B1CD5}"/>
              </a:ext>
            </a:extLst>
          </p:cNvPr>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4031540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Table">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2356956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91402021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789299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7B390E6-46A0-4BED-B3E2-3051836E071A}"/>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4881213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6098166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66434613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7782467"/>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6628817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Tree>
    <p:extLst>
      <p:ext uri="{BB962C8B-B14F-4D97-AF65-F5344CB8AC3E}">
        <p14:creationId xmlns:p14="http://schemas.microsoft.com/office/powerpoint/2010/main" val="42727945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99133244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55265247"/>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4538512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81711223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019256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040909627"/>
      </p:ext>
    </p:extLst>
  </p:cSld>
  <p:clrMapOvr>
    <a:masterClrMapping/>
  </p:clrMapOvr>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534754065"/>
      </p:ext>
    </p:extLst>
  </p:cSld>
  <p:clrMapOvr>
    <a:masterClrMapping/>
  </p:clrMapOvr>
  <p:extLst>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2769815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7381934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49158916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67248826"/>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33213513"/>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88354996"/>
      </p:ext>
    </p:extLst>
  </p:cSld>
  <p:clrMapOvr>
    <a:overrideClrMapping bg1="lt1" tx1="dk1" bg2="lt2" tx2="dk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851258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00640816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8334684"/>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5373778"/>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7925276"/>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698536"/>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59015439"/>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176110706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7727918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268127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082014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489220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26" Type="http://schemas.openxmlformats.org/officeDocument/2006/relationships/image" Target="../media/image4.svg"/><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image" Target="../media/image2.png"/><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theme" Target="../theme/theme2.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slideLayout" Target="../slideLayouts/slideLayout29.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image" Target="../media/image4.svg"/><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image" Target="../media/image2.png"/><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theme" Target="../theme/theme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0.xml"/><Relationship Id="rId7" Type="http://schemas.openxmlformats.org/officeDocument/2006/relationships/image" Target="../media/image4.svg"/><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image" Target="../media/image2.png"/><Relationship Id="rId5" Type="http://schemas.openxmlformats.org/officeDocument/2006/relationships/theme" Target="../theme/theme4.xml"/><Relationship Id="rId4" Type="http://schemas.openxmlformats.org/officeDocument/2006/relationships/slideLayout" Target="../slideLayouts/slideLayout5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image" Target="../media/image2.png"/><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theme" Target="../theme/theme5.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image" Target="../media/image41.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219716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5">
            <a:extLst>
              <a:ext uri="{96DAC541-7B7A-43D3-8B79-37D633B846F1}">
                <asvg:svgBlip xmlns:asvg="http://schemas.microsoft.com/office/drawing/2016/SVG/main" xmlns="" r:embed="rId26"/>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8575706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739" r:id="rId23"/>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0">
            <a:extLst>
              <a:ext uri="{96DAC541-7B7A-43D3-8B79-37D633B846F1}">
                <asvg:svgBlip xmlns:asvg="http://schemas.microsoft.com/office/drawing/2016/SVG/main" xmlns="" r:embed="rId2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18092137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80665854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6">
            <a:extLst>
              <a:ext uri="{96DAC541-7B7A-43D3-8B79-37D633B846F1}">
                <asvg:svgBlip xmlns:asvg="http://schemas.microsoft.com/office/drawing/2016/SVG/main" xmlns="" r:embed="rId27"/>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79018908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4.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4.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4.xml"/></Relationships>
</file>

<file path=ppt/slides/_rels/slide14.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51.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4.sv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D554CFA-E73E-4994-8198-448F6C7B44D8}"/>
              </a:ext>
            </a:extLst>
          </p:cNvPr>
          <p:cNvSpPr>
            <a:spLocks noGrp="1"/>
          </p:cNvSpPr>
          <p:nvPr>
            <p:ph type="body" sz="quarter" idx="11"/>
          </p:nvPr>
        </p:nvSpPr>
        <p:spPr/>
        <p:txBody>
          <a:bodyPr>
            <a:normAutofit/>
          </a:bodyPr>
          <a:lstStyle/>
          <a:p>
            <a:r>
              <a:rPr lang="en-US" dirty="0"/>
              <a:t>Fresh  Grads – </a:t>
            </a:r>
            <a:r>
              <a:rPr lang="en-US" dirty="0" smtClean="0"/>
              <a:t>Group Project</a:t>
            </a:r>
          </a:p>
          <a:p>
            <a:r>
              <a:rPr lang="en-US" dirty="0" smtClean="0"/>
              <a:t>Online Admission System</a:t>
            </a:r>
            <a:endParaRPr lang="en-US" dirty="0"/>
          </a:p>
        </p:txBody>
      </p:sp>
    </p:spTree>
    <p:extLst>
      <p:ext uri="{BB962C8B-B14F-4D97-AF65-F5344CB8AC3E}">
        <p14:creationId xmlns:p14="http://schemas.microsoft.com/office/powerpoint/2010/main" val="31260750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val 20">
            <a:extLst>
              <a:ext uri="{FF2B5EF4-FFF2-40B4-BE49-F238E27FC236}">
                <a16:creationId xmlns:a16="http://schemas.microsoft.com/office/drawing/2014/main" id="{3A7202CE-8F1F-4E00-8DB0-CE0947B673F9}"/>
              </a:ext>
            </a:extLst>
          </p:cNvPr>
          <p:cNvSpPr/>
          <p:nvPr/>
        </p:nvSpPr>
        <p:spPr>
          <a:xfrm>
            <a:off x="650849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Rectangle 37">
            <a:extLst>
              <a:ext uri="{FF2B5EF4-FFF2-40B4-BE49-F238E27FC236}">
                <a16:creationId xmlns:a16="http://schemas.microsoft.com/office/drawing/2014/main" id="{C3F142A6-2127-4062-B5F7-48CA59C26E16}"/>
              </a:ext>
            </a:extLst>
          </p:cNvPr>
          <p:cNvSpPr/>
          <p:nvPr/>
        </p:nvSpPr>
        <p:spPr>
          <a:xfrm>
            <a:off x="9082408" y="1349829"/>
            <a:ext cx="1445892" cy="20610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1" name="Conector reto 49">
            <a:extLst>
              <a:ext uri="{FF2B5EF4-FFF2-40B4-BE49-F238E27FC236}">
                <a16:creationId xmlns:a16="http://schemas.microsoft.com/office/drawing/2014/main" id="{E96B6012-2BD9-427D-B8ED-1EACCABF9AF5}"/>
              </a:ext>
            </a:extLst>
          </p:cNvPr>
          <p:cNvCxnSpPr>
            <a:cxnSpLocks/>
          </p:cNvCxnSpPr>
          <p:nvPr/>
        </p:nvCxnSpPr>
        <p:spPr>
          <a:xfrm>
            <a:off x="9082408" y="5457285"/>
            <a:ext cx="1445892"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E8BB744-6374-4EDC-8D02-B80FA9F5D65F}"/>
              </a:ext>
            </a:extLst>
          </p:cNvPr>
          <p:cNvSpPr txBox="1"/>
          <p:nvPr/>
        </p:nvSpPr>
        <p:spPr>
          <a:xfrm>
            <a:off x="896565" y="427287"/>
            <a:ext cx="5737412" cy="369332"/>
          </a:xfrm>
          <a:prstGeom prst="rect">
            <a:avLst/>
          </a:prstGeom>
          <a:noFill/>
        </p:spPr>
        <p:txBody>
          <a:bodyPr wrap="square" rtlCol="0">
            <a:spAutoFit/>
          </a:bodyPr>
          <a:lstStyle/>
          <a:p>
            <a:r>
              <a:rPr lang="en-US" dirty="0" smtClean="0"/>
              <a:t>Use Case Diagram</a:t>
            </a:r>
            <a:endParaRPr lang="en-US" dirty="0"/>
          </a:p>
        </p:txBody>
      </p:sp>
      <p:pic>
        <p:nvPicPr>
          <p:cNvPr id="3" name="Picture 2"/>
          <p:cNvPicPr>
            <a:picLocks noChangeAspect="1"/>
          </p:cNvPicPr>
          <p:nvPr/>
        </p:nvPicPr>
        <p:blipFill>
          <a:blip r:embed="rId2"/>
          <a:stretch>
            <a:fillRect/>
          </a:stretch>
        </p:blipFill>
        <p:spPr>
          <a:xfrm>
            <a:off x="1738312" y="1155032"/>
            <a:ext cx="8715375" cy="5126705"/>
          </a:xfrm>
          <a:prstGeom prst="rect">
            <a:avLst/>
          </a:prstGeom>
        </p:spPr>
      </p:pic>
    </p:spTree>
    <p:extLst>
      <p:ext uri="{BB962C8B-B14F-4D97-AF65-F5344CB8AC3E}">
        <p14:creationId xmlns:p14="http://schemas.microsoft.com/office/powerpoint/2010/main" val="2898118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49F4390-C27A-47C6-844B-828F200AEAFF}"/>
              </a:ext>
            </a:extLst>
          </p:cNvPr>
          <p:cNvSpPr>
            <a:spLocks noChangeArrowheads="1"/>
          </p:cNvSpPr>
          <p:nvPr/>
        </p:nvSpPr>
        <p:spPr bwMode="auto">
          <a:xfrm>
            <a:off x="4821381" y="-3133898"/>
            <a:ext cx="8076365" cy="28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3" name="TextBox 2">
            <a:extLst>
              <a:ext uri="{FF2B5EF4-FFF2-40B4-BE49-F238E27FC236}">
                <a16:creationId xmlns:a16="http://schemas.microsoft.com/office/drawing/2014/main" id="{D27F9514-8BB6-4452-A941-099C600254D4}"/>
              </a:ext>
            </a:extLst>
          </p:cNvPr>
          <p:cNvSpPr txBox="1"/>
          <p:nvPr/>
        </p:nvSpPr>
        <p:spPr>
          <a:xfrm>
            <a:off x="1105593" y="482138"/>
            <a:ext cx="18229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Verdana"/>
                <a:ea typeface="+mn-ea"/>
                <a:cs typeface="+mn-cs"/>
              </a:rPr>
              <a:t>Class Design</a:t>
            </a:r>
          </a:p>
        </p:txBody>
      </p:sp>
      <p:sp>
        <p:nvSpPr>
          <p:cNvPr id="4" name="Rectangle 2">
            <a:extLst>
              <a:ext uri="{FF2B5EF4-FFF2-40B4-BE49-F238E27FC236}">
                <a16:creationId xmlns:a16="http://schemas.microsoft.com/office/drawing/2014/main" id="{CE8B5AD8-A686-4F9E-ACDB-30E202BA1E28}"/>
              </a:ext>
            </a:extLst>
          </p:cNvPr>
          <p:cNvSpPr>
            <a:spLocks noChangeArrowheads="1"/>
          </p:cNvSpPr>
          <p:nvPr/>
        </p:nvSpPr>
        <p:spPr bwMode="auto">
          <a:xfrm>
            <a:off x="1105593" y="922711"/>
            <a:ext cx="697437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POJO Classes:</a:t>
            </a:r>
            <a:endParaRPr kumimoji="0" lang="en-US" altLang="en-US" sz="800" b="0" i="0" u="none" strike="noStrike" kern="1200" cap="none" spc="0" normalizeH="0" baseline="0" noProof="0" dirty="0">
              <a:ln>
                <a:noFill/>
              </a:ln>
              <a:solidFill>
                <a:srgbClr val="000000"/>
              </a:solidFill>
              <a:effectLst/>
              <a:uLnTx/>
              <a:uFillTx/>
              <a:latin typeface="Verdana"/>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5" name="Picture 4"/>
          <p:cNvPicPr/>
          <p:nvPr/>
        </p:nvPicPr>
        <p:blipFill rotWithShape="1">
          <a:blip r:embed="rId2"/>
          <a:srcRect l="11904" t="9603" r="19863" b="16639"/>
          <a:stretch/>
        </p:blipFill>
        <p:spPr bwMode="auto">
          <a:xfrm>
            <a:off x="1270535" y="1578727"/>
            <a:ext cx="7411452" cy="443706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743041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49F4390-C27A-47C6-844B-828F200AEAFF}"/>
              </a:ext>
            </a:extLst>
          </p:cNvPr>
          <p:cNvSpPr>
            <a:spLocks noChangeArrowheads="1"/>
          </p:cNvSpPr>
          <p:nvPr/>
        </p:nvSpPr>
        <p:spPr bwMode="auto">
          <a:xfrm>
            <a:off x="4821381" y="-3133898"/>
            <a:ext cx="8076365" cy="28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3" name="TextBox 2">
            <a:extLst>
              <a:ext uri="{FF2B5EF4-FFF2-40B4-BE49-F238E27FC236}">
                <a16:creationId xmlns:a16="http://schemas.microsoft.com/office/drawing/2014/main" id="{D27F9514-8BB6-4452-A941-099C600254D4}"/>
              </a:ext>
            </a:extLst>
          </p:cNvPr>
          <p:cNvSpPr txBox="1"/>
          <p:nvPr/>
        </p:nvSpPr>
        <p:spPr>
          <a:xfrm>
            <a:off x="1105593" y="482138"/>
            <a:ext cx="18229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Verdana"/>
                <a:ea typeface="+mn-ea"/>
                <a:cs typeface="+mn-cs"/>
              </a:rPr>
              <a:t>Class Design</a:t>
            </a:r>
          </a:p>
        </p:txBody>
      </p:sp>
      <p:sp>
        <p:nvSpPr>
          <p:cNvPr id="4" name="Rectangle 2">
            <a:extLst>
              <a:ext uri="{FF2B5EF4-FFF2-40B4-BE49-F238E27FC236}">
                <a16:creationId xmlns:a16="http://schemas.microsoft.com/office/drawing/2014/main" id="{CE8B5AD8-A686-4F9E-ACDB-30E202BA1E28}"/>
              </a:ext>
            </a:extLst>
          </p:cNvPr>
          <p:cNvSpPr>
            <a:spLocks noChangeArrowheads="1"/>
          </p:cNvSpPr>
          <p:nvPr/>
        </p:nvSpPr>
        <p:spPr bwMode="auto">
          <a:xfrm>
            <a:off x="1105593" y="1030432"/>
            <a:ext cx="69743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Verdana"/>
                <a:ea typeface="+mn-ea"/>
                <a:cs typeface="+mn-cs"/>
              </a:rPr>
              <a:t>Service Interface:</a:t>
            </a:r>
            <a:endParaRPr kumimoji="0" lang="en-US" sz="1800" b="0" i="0" u="none" strike="noStrike" kern="1200" cap="none" spc="0" normalizeH="0" baseline="0" noProof="0" dirty="0">
              <a:ln>
                <a:noFill/>
              </a:ln>
              <a:solidFill>
                <a:srgbClr val="000000"/>
              </a:solidFill>
              <a:effectLst/>
              <a:uLnTx/>
              <a:uFillTx/>
              <a:latin typeface="Verdana"/>
              <a:ea typeface="+mn-ea"/>
              <a:cs typeface="+mn-cs"/>
            </a:endParaRPr>
          </a:p>
        </p:txBody>
      </p:sp>
      <p:pic>
        <p:nvPicPr>
          <p:cNvPr id="5" name="Picture 4"/>
          <p:cNvPicPr/>
          <p:nvPr/>
        </p:nvPicPr>
        <p:blipFill rotWithShape="1">
          <a:blip r:embed="rId2"/>
          <a:srcRect l="12028" t="9603" r="15076" b="19694"/>
          <a:stretch/>
        </p:blipFill>
        <p:spPr bwMode="auto">
          <a:xfrm>
            <a:off x="1511165" y="1399763"/>
            <a:ext cx="9673391" cy="529941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734564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49F4390-C27A-47C6-844B-828F200AEAFF}"/>
              </a:ext>
            </a:extLst>
          </p:cNvPr>
          <p:cNvSpPr>
            <a:spLocks noChangeArrowheads="1"/>
          </p:cNvSpPr>
          <p:nvPr/>
        </p:nvSpPr>
        <p:spPr bwMode="auto">
          <a:xfrm>
            <a:off x="4821381" y="-3133898"/>
            <a:ext cx="8076365" cy="28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3" name="TextBox 2">
            <a:extLst>
              <a:ext uri="{FF2B5EF4-FFF2-40B4-BE49-F238E27FC236}">
                <a16:creationId xmlns:a16="http://schemas.microsoft.com/office/drawing/2014/main" id="{D27F9514-8BB6-4452-A941-099C600254D4}"/>
              </a:ext>
            </a:extLst>
          </p:cNvPr>
          <p:cNvSpPr txBox="1"/>
          <p:nvPr/>
        </p:nvSpPr>
        <p:spPr>
          <a:xfrm>
            <a:off x="1105593" y="482138"/>
            <a:ext cx="18229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Verdana"/>
                <a:ea typeface="+mn-ea"/>
                <a:cs typeface="+mn-cs"/>
              </a:rPr>
              <a:t>Class Design</a:t>
            </a:r>
          </a:p>
        </p:txBody>
      </p:sp>
      <p:sp>
        <p:nvSpPr>
          <p:cNvPr id="4" name="Rectangle 2">
            <a:extLst>
              <a:ext uri="{FF2B5EF4-FFF2-40B4-BE49-F238E27FC236}">
                <a16:creationId xmlns:a16="http://schemas.microsoft.com/office/drawing/2014/main" id="{CE8B5AD8-A686-4F9E-ACDB-30E202BA1E28}"/>
              </a:ext>
            </a:extLst>
          </p:cNvPr>
          <p:cNvSpPr>
            <a:spLocks noChangeArrowheads="1"/>
          </p:cNvSpPr>
          <p:nvPr/>
        </p:nvSpPr>
        <p:spPr bwMode="auto">
          <a:xfrm>
            <a:off x="1105593" y="1030432"/>
            <a:ext cx="69743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Verdana"/>
                <a:ea typeface="+mn-ea"/>
                <a:cs typeface="+mn-cs"/>
              </a:rPr>
              <a:t>Repository:</a:t>
            </a:r>
            <a:endParaRPr kumimoji="0" lang="en-US" sz="1800" b="0" i="0" u="none" strike="noStrike" kern="1200" cap="none" spc="0" normalizeH="0" baseline="0" noProof="0" dirty="0">
              <a:ln>
                <a:noFill/>
              </a:ln>
              <a:solidFill>
                <a:srgbClr val="000000"/>
              </a:solidFill>
              <a:effectLst/>
              <a:uLnTx/>
              <a:uFillTx/>
              <a:latin typeface="Verdana"/>
              <a:ea typeface="+mn-ea"/>
              <a:cs typeface="+mn-cs"/>
            </a:endParaRPr>
          </a:p>
        </p:txBody>
      </p:sp>
      <p:pic>
        <p:nvPicPr>
          <p:cNvPr id="5" name="Picture 4"/>
          <p:cNvPicPr/>
          <p:nvPr/>
        </p:nvPicPr>
        <p:blipFill rotWithShape="1">
          <a:blip r:embed="rId2"/>
          <a:srcRect l="15465" t="18115" r="20722" b="21876"/>
          <a:stretch/>
        </p:blipFill>
        <p:spPr bwMode="auto">
          <a:xfrm>
            <a:off x="394637" y="1501541"/>
            <a:ext cx="9971772" cy="535645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337699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a:extLst>
              <a:ext uri="{FF2B5EF4-FFF2-40B4-BE49-F238E27FC236}">
                <a16:creationId xmlns:a16="http://schemas.microsoft.com/office/drawing/2014/main" id="{79E04065-74E5-4131-BC96-1A39598A0C12}"/>
              </a:ext>
            </a:extLst>
          </p:cNvPr>
          <p:cNvGrpSpPr/>
          <p:nvPr/>
        </p:nvGrpSpPr>
        <p:grpSpPr>
          <a:xfrm>
            <a:off x="5808663" y="1700808"/>
            <a:ext cx="6532888" cy="4666348"/>
            <a:chOff x="883543" y="689078"/>
            <a:chExt cx="6261693" cy="4472637"/>
          </a:xfrm>
        </p:grpSpPr>
        <p:pic>
          <p:nvPicPr>
            <p:cNvPr id="9" name="Picture 9">
              <a:extLst>
                <a:ext uri="{FF2B5EF4-FFF2-40B4-BE49-F238E27FC236}">
                  <a16:creationId xmlns:a16="http://schemas.microsoft.com/office/drawing/2014/main" id="{9A9DF974-7580-4718-8481-96496E692E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543" y="689078"/>
              <a:ext cx="6261693" cy="4472637"/>
            </a:xfrm>
            <a:prstGeom prst="rect">
              <a:avLst/>
            </a:prstGeom>
          </p:spPr>
        </p:pic>
        <p:sp>
          <p:nvSpPr>
            <p:cNvPr id="10" name="Rectangle 10">
              <a:extLst>
                <a:ext uri="{FF2B5EF4-FFF2-40B4-BE49-F238E27FC236}">
                  <a16:creationId xmlns:a16="http://schemas.microsoft.com/office/drawing/2014/main" id="{7EDAE222-F6C2-434F-9B56-298061BF6F41}"/>
                </a:ext>
              </a:extLst>
            </p:cNvPr>
            <p:cNvSpPr/>
            <p:nvPr/>
          </p:nvSpPr>
          <p:spPr>
            <a:xfrm>
              <a:off x="1604754" y="1034925"/>
              <a:ext cx="4701211" cy="2622676"/>
            </a:xfrm>
            <a:prstGeom prst="rect">
              <a:avLst/>
            </a:prstGeom>
            <a:gradFill flip="none" rotWithShape="1">
              <a:gsLst>
                <a:gs pos="44000">
                  <a:schemeClr val="tx1"/>
                </a:gs>
                <a:gs pos="100000">
                  <a:schemeClr val="tx1">
                    <a:lumMod val="65000"/>
                    <a:lumOff val="3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pt-PT" sz="3599">
                <a:solidFill>
                  <a:prstClr val="white"/>
                </a:solidFill>
                <a:latin typeface="Segoe UI"/>
              </a:endParaRPr>
            </a:p>
          </p:txBody>
        </p:sp>
      </p:grpSp>
      <p:pic>
        <p:nvPicPr>
          <p:cNvPr id="32" name="Picture Placeholder 31">
            <a:extLst>
              <a:ext uri="{FF2B5EF4-FFF2-40B4-BE49-F238E27FC236}">
                <a16:creationId xmlns:a16="http://schemas.microsoft.com/office/drawing/2014/main" id="{D4E5608B-6953-46AC-B3F2-71030BD64E41}"/>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8397" b="8397"/>
          <a:stretch>
            <a:fillRect/>
          </a:stretch>
        </p:blipFill>
        <p:spPr/>
      </p:pic>
      <p:sp>
        <p:nvSpPr>
          <p:cNvPr id="6" name="Title 5">
            <a:extLst>
              <a:ext uri="{FF2B5EF4-FFF2-40B4-BE49-F238E27FC236}">
                <a16:creationId xmlns:a16="http://schemas.microsoft.com/office/drawing/2014/main" id="{A0EE5D9E-3D70-42C7-9CC1-A418A235A14F}"/>
              </a:ext>
            </a:extLst>
          </p:cNvPr>
          <p:cNvSpPr>
            <a:spLocks noGrp="1"/>
          </p:cNvSpPr>
          <p:nvPr>
            <p:ph type="title"/>
          </p:nvPr>
        </p:nvSpPr>
        <p:spPr/>
        <p:txBody>
          <a:bodyPr/>
          <a:lstStyle/>
          <a:p>
            <a:r>
              <a:rPr lang="en-US" dirty="0"/>
              <a:t>Questions</a:t>
            </a:r>
            <a:endParaRPr lang="pt-PT" dirty="0"/>
          </a:p>
        </p:txBody>
      </p:sp>
      <p:pic>
        <p:nvPicPr>
          <p:cNvPr id="26" name="Graphic 25">
            <a:extLst>
              <a:ext uri="{FF2B5EF4-FFF2-40B4-BE49-F238E27FC236}">
                <a16:creationId xmlns:a16="http://schemas.microsoft.com/office/drawing/2014/main" id="{816F266F-04BF-48FD-AE96-A6357BAEBEC7}"/>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pic>
        <p:nvPicPr>
          <p:cNvPr id="31" name="Graphic 30" descr="Help">
            <a:extLst>
              <a:ext uri="{FF2B5EF4-FFF2-40B4-BE49-F238E27FC236}">
                <a16:creationId xmlns:a16="http://schemas.microsoft.com/office/drawing/2014/main" id="{E65D6620-25C0-47BF-93E4-C0B923703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1290915" y="2245657"/>
            <a:ext cx="3303495" cy="3303495"/>
          </a:xfrm>
          <a:prstGeom prst="rect">
            <a:avLst/>
          </a:prstGeom>
        </p:spPr>
      </p:pic>
    </p:spTree>
    <p:extLst>
      <p:ext uri="{BB962C8B-B14F-4D97-AF65-F5344CB8AC3E}">
        <p14:creationId xmlns:p14="http://schemas.microsoft.com/office/powerpoint/2010/main" val="10873227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280C37F-5368-480D-89B1-412ECADF7B82}"/>
              </a:ext>
            </a:extLst>
          </p:cNvPr>
          <p:cNvSpPr>
            <a:spLocks noGrp="1"/>
          </p:cNvSpPr>
          <p:nvPr>
            <p:ph type="body" sz="quarter" idx="10"/>
          </p:nvPr>
        </p:nvSpPr>
        <p:spPr>
          <a:xfrm>
            <a:off x="321360" y="1413711"/>
            <a:ext cx="6696124" cy="3716554"/>
          </a:xfrm>
        </p:spPr>
        <p:txBody>
          <a:bodyPr/>
          <a:lstStyle/>
          <a:p>
            <a:endParaRPr lang="en-IN" b="1" dirty="0" smtClean="0"/>
          </a:p>
          <a:p>
            <a:r>
              <a:rPr lang="en-IN" b="1" dirty="0"/>
              <a:t>6</a:t>
            </a:r>
            <a:endParaRPr lang="en-IN" b="1" dirty="0" smtClean="0"/>
          </a:p>
        </p:txBody>
      </p:sp>
      <p:sp>
        <p:nvSpPr>
          <p:cNvPr id="5" name="Title 4">
            <a:extLst>
              <a:ext uri="{FF2B5EF4-FFF2-40B4-BE49-F238E27FC236}">
                <a16:creationId xmlns:a16="http://schemas.microsoft.com/office/drawing/2014/main" id="{4DC93A9B-7DBB-4114-B9AF-88BEB406BBDC}"/>
              </a:ext>
            </a:extLst>
          </p:cNvPr>
          <p:cNvSpPr>
            <a:spLocks noGrp="1"/>
          </p:cNvSpPr>
          <p:nvPr>
            <p:ph type="title"/>
          </p:nvPr>
        </p:nvSpPr>
        <p:spPr>
          <a:xfrm>
            <a:off x="321360" y="390291"/>
            <a:ext cx="10044635" cy="654502"/>
          </a:xfrm>
        </p:spPr>
        <p:txBody>
          <a:bodyPr>
            <a:normAutofit fontScale="90000"/>
          </a:bodyPr>
          <a:lstStyle/>
          <a:p>
            <a:r>
              <a:rPr lang="en-US" dirty="0" smtClean="0"/>
              <a:t>         Project  Group Size </a:t>
            </a:r>
            <a:br>
              <a:rPr lang="en-US" dirty="0" smtClean="0"/>
            </a:br>
            <a:endParaRPr lang="en-IN" dirty="0"/>
          </a:p>
        </p:txBody>
      </p:sp>
    </p:spTree>
    <p:extLst>
      <p:ext uri="{BB962C8B-B14F-4D97-AF65-F5344CB8AC3E}">
        <p14:creationId xmlns:p14="http://schemas.microsoft.com/office/powerpoint/2010/main" val="36288945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280C37F-5368-480D-89B1-412ECADF7B82}"/>
              </a:ext>
            </a:extLst>
          </p:cNvPr>
          <p:cNvSpPr>
            <a:spLocks noGrp="1"/>
          </p:cNvSpPr>
          <p:nvPr>
            <p:ph type="body" sz="quarter" idx="10"/>
          </p:nvPr>
        </p:nvSpPr>
        <p:spPr>
          <a:xfrm>
            <a:off x="321360" y="1413711"/>
            <a:ext cx="6696124" cy="3716554"/>
          </a:xfrm>
        </p:spPr>
        <p:txBody>
          <a:bodyPr/>
          <a:lstStyle/>
          <a:p>
            <a:endParaRPr lang="en-IN" b="1" dirty="0" smtClean="0"/>
          </a:p>
          <a:p>
            <a:r>
              <a:rPr lang="en-IN" sz="1800" b="1" dirty="0" smtClean="0"/>
              <a:t>-Online </a:t>
            </a:r>
            <a:r>
              <a:rPr lang="en-IN" sz="1800" b="1" dirty="0"/>
              <a:t>Admission Management (OAM) </a:t>
            </a:r>
            <a:r>
              <a:rPr lang="en-IN" sz="1800" dirty="0"/>
              <a:t>is an application, which develops a user interface for colleges or universities which offer admission to various </a:t>
            </a:r>
            <a:r>
              <a:rPr lang="en-IN" sz="1800" dirty="0" smtClean="0"/>
              <a:t>courses.</a:t>
            </a:r>
          </a:p>
          <a:p>
            <a:r>
              <a:rPr lang="en-IN" sz="1800" dirty="0" smtClean="0"/>
              <a:t>-It </a:t>
            </a:r>
            <a:r>
              <a:rPr lang="en-IN" sz="1800" dirty="0"/>
              <a:t>provides provision for students to apply for a course and get admission. </a:t>
            </a:r>
            <a:endParaRPr lang="en-IN" sz="1800" dirty="0" smtClean="0"/>
          </a:p>
          <a:p>
            <a:r>
              <a:rPr lang="en-IN" sz="1800" dirty="0" smtClean="0"/>
              <a:t>-Administrator </a:t>
            </a:r>
            <a:r>
              <a:rPr lang="en-IN" sz="1800" dirty="0"/>
              <a:t>can add/modify the course, approve / reject the students’ applications, view applications, view course, view the details of courses taken by students and search by course</a:t>
            </a:r>
            <a:r>
              <a:rPr lang="en-IN" sz="1800" dirty="0" smtClean="0"/>
              <a:t>.</a:t>
            </a:r>
            <a:endParaRPr lang="en-IN" sz="1800" dirty="0"/>
          </a:p>
        </p:txBody>
      </p:sp>
      <p:sp>
        <p:nvSpPr>
          <p:cNvPr id="5" name="Title 4">
            <a:extLst>
              <a:ext uri="{FF2B5EF4-FFF2-40B4-BE49-F238E27FC236}">
                <a16:creationId xmlns:a16="http://schemas.microsoft.com/office/drawing/2014/main" id="{4DC93A9B-7DBB-4114-B9AF-88BEB406BBDC}"/>
              </a:ext>
            </a:extLst>
          </p:cNvPr>
          <p:cNvSpPr>
            <a:spLocks noGrp="1"/>
          </p:cNvSpPr>
          <p:nvPr>
            <p:ph type="title"/>
          </p:nvPr>
        </p:nvSpPr>
        <p:spPr>
          <a:xfrm>
            <a:off x="321360" y="390291"/>
            <a:ext cx="10044635" cy="654502"/>
          </a:xfrm>
        </p:spPr>
        <p:txBody>
          <a:bodyPr>
            <a:normAutofit fontScale="90000"/>
          </a:bodyPr>
          <a:lstStyle/>
          <a:p>
            <a:r>
              <a:rPr lang="en-US" dirty="0"/>
              <a:t>Development of Online Admission Management System (OAM</a:t>
            </a:r>
            <a:r>
              <a:rPr lang="en-US" dirty="0" smtClean="0"/>
              <a:t>).</a:t>
            </a:r>
            <a:br>
              <a:rPr lang="en-US" dirty="0" smtClean="0"/>
            </a:br>
            <a:endParaRPr lang="en-IN" dirty="0"/>
          </a:p>
        </p:txBody>
      </p:sp>
    </p:spTree>
    <p:extLst>
      <p:ext uri="{BB962C8B-B14F-4D97-AF65-F5344CB8AC3E}">
        <p14:creationId xmlns:p14="http://schemas.microsoft.com/office/powerpoint/2010/main" val="28095241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47C2266-BBB7-4A58-BC79-B5B4BEFB7CDC}"/>
              </a:ext>
            </a:extLst>
          </p:cNvPr>
          <p:cNvSpPr>
            <a:spLocks noGrp="1"/>
          </p:cNvSpPr>
          <p:nvPr>
            <p:ph type="pic" sz="quarter" idx="10"/>
          </p:nvPr>
        </p:nvSpPr>
        <p:spPr/>
      </p:sp>
      <p:sp>
        <p:nvSpPr>
          <p:cNvPr id="5" name="Text Placeholder 4">
            <a:extLst>
              <a:ext uri="{FF2B5EF4-FFF2-40B4-BE49-F238E27FC236}">
                <a16:creationId xmlns:a16="http://schemas.microsoft.com/office/drawing/2014/main" id="{B2CD7244-54DA-4008-AB9D-273D32B12D61}"/>
              </a:ext>
            </a:extLst>
          </p:cNvPr>
          <p:cNvSpPr>
            <a:spLocks noGrp="1"/>
          </p:cNvSpPr>
          <p:nvPr>
            <p:ph type="body" sz="quarter" idx="11"/>
          </p:nvPr>
        </p:nvSpPr>
        <p:spPr>
          <a:xfrm>
            <a:off x="294777" y="372477"/>
            <a:ext cx="4477520" cy="820597"/>
          </a:xfrm>
        </p:spPr>
        <p:txBody>
          <a:bodyPr/>
          <a:lstStyle/>
          <a:p>
            <a:r>
              <a:rPr lang="en-US" dirty="0"/>
              <a:t>Road </a:t>
            </a:r>
            <a:r>
              <a:rPr lang="en-US" dirty="0" smtClean="0"/>
              <a:t>Map-</a:t>
            </a:r>
            <a:endParaRPr lang="en-US" dirty="0"/>
          </a:p>
        </p:txBody>
      </p:sp>
      <p:sp>
        <p:nvSpPr>
          <p:cNvPr id="7" name="TextBox 6">
            <a:extLst>
              <a:ext uri="{FF2B5EF4-FFF2-40B4-BE49-F238E27FC236}">
                <a16:creationId xmlns:a16="http://schemas.microsoft.com/office/drawing/2014/main" id="{D7D08FFE-383C-4425-A696-DB0CFF8BBDFF}"/>
              </a:ext>
            </a:extLst>
          </p:cNvPr>
          <p:cNvSpPr txBox="1"/>
          <p:nvPr/>
        </p:nvSpPr>
        <p:spPr>
          <a:xfrm>
            <a:off x="22351" y="1730828"/>
            <a:ext cx="7197434" cy="1477328"/>
          </a:xfrm>
          <a:prstGeom prst="rect">
            <a:avLst/>
          </a:prstGeom>
          <a:noFill/>
        </p:spPr>
        <p:txBody>
          <a:bodyPr wrap="square" rtlCol="0">
            <a:spAutoFit/>
          </a:bodyPr>
          <a:lstStyle/>
          <a:p>
            <a:r>
              <a:rPr lang="en-US" dirty="0"/>
              <a:t>Application will be developed in following Sprints –</a:t>
            </a:r>
          </a:p>
          <a:p>
            <a:pPr marL="342900" indent="-342900">
              <a:buFont typeface="+mj-lt"/>
              <a:buAutoNum type="arabicPeriod"/>
            </a:pPr>
            <a:r>
              <a:rPr lang="en-US" dirty="0" smtClean="0"/>
              <a:t>Core </a:t>
            </a:r>
            <a:r>
              <a:rPr lang="en-US" dirty="0"/>
              <a:t>Java +JPA with Hibernate </a:t>
            </a:r>
            <a:r>
              <a:rPr lang="en-US" dirty="0" smtClean="0"/>
              <a:t>+</a:t>
            </a:r>
            <a:r>
              <a:rPr lang="en-US" dirty="0" err="1" smtClean="0"/>
              <a:t>Mysql</a:t>
            </a:r>
            <a:r>
              <a:rPr lang="en-US" dirty="0" smtClean="0"/>
              <a:t>/</a:t>
            </a:r>
            <a:r>
              <a:rPr lang="en-US" dirty="0" err="1" smtClean="0"/>
              <a:t>PostGre</a:t>
            </a:r>
            <a:endParaRPr lang="en-US" dirty="0"/>
          </a:p>
          <a:p>
            <a:pPr marL="342900" indent="-342900">
              <a:buFont typeface="+mj-lt"/>
              <a:buAutoNum type="arabicPeriod"/>
            </a:pPr>
            <a:r>
              <a:rPr lang="en-US" dirty="0"/>
              <a:t>Spring Boot + Rest Controller + JPA with Hibernate</a:t>
            </a:r>
          </a:p>
          <a:p>
            <a:pPr marL="342900" indent="-342900">
              <a:buFont typeface="+mj-lt"/>
              <a:buAutoNum type="arabicPeriod"/>
            </a:pPr>
            <a:r>
              <a:rPr lang="en-US" dirty="0" smtClean="0"/>
              <a:t>Angular/</a:t>
            </a:r>
            <a:r>
              <a:rPr lang="en-US" dirty="0" err="1" smtClean="0"/>
              <a:t>ReactJS</a:t>
            </a:r>
            <a:r>
              <a:rPr lang="en-US" dirty="0" smtClean="0"/>
              <a:t> </a:t>
            </a:r>
            <a:r>
              <a:rPr lang="en-US" dirty="0"/>
              <a:t>for UI design (Front End) + Integration with previous </a:t>
            </a:r>
            <a:r>
              <a:rPr lang="en-US" dirty="0" smtClean="0"/>
              <a:t>Sprint2</a:t>
            </a:r>
            <a:endParaRPr lang="en-US" dirty="0"/>
          </a:p>
        </p:txBody>
      </p:sp>
    </p:spTree>
    <p:extLst>
      <p:ext uri="{BB962C8B-B14F-4D97-AF65-F5344CB8AC3E}">
        <p14:creationId xmlns:p14="http://schemas.microsoft.com/office/powerpoint/2010/main" val="8677683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280C37F-5368-480D-89B1-412ECADF7B82}"/>
              </a:ext>
            </a:extLst>
          </p:cNvPr>
          <p:cNvSpPr>
            <a:spLocks noGrp="1"/>
          </p:cNvSpPr>
          <p:nvPr>
            <p:ph type="body" sz="quarter" idx="10"/>
          </p:nvPr>
        </p:nvSpPr>
        <p:spPr>
          <a:xfrm>
            <a:off x="407988" y="1028701"/>
            <a:ext cx="6696124" cy="5415642"/>
          </a:xfrm>
        </p:spPr>
        <p:txBody>
          <a:bodyPr/>
          <a:lstStyle/>
          <a:p>
            <a:endParaRPr lang="en-IN" dirty="0" smtClean="0"/>
          </a:p>
          <a:p>
            <a:r>
              <a:rPr lang="en-IN" sz="1800" dirty="0" smtClean="0"/>
              <a:t>The </a:t>
            </a:r>
            <a:r>
              <a:rPr lang="en-IN" sz="1800" dirty="0"/>
              <a:t>system will be </a:t>
            </a:r>
            <a:r>
              <a:rPr lang="en-IN" sz="1800" dirty="0" smtClean="0"/>
              <a:t> developed in  3 different   sprints  </a:t>
            </a:r>
            <a:r>
              <a:rPr lang="en-IN" sz="1800" dirty="0"/>
              <a:t>using </a:t>
            </a:r>
            <a:r>
              <a:rPr lang="en-IN" sz="1800" dirty="0" smtClean="0"/>
              <a:t> java and java base technology using either angular or </a:t>
            </a:r>
            <a:r>
              <a:rPr lang="en-IN" sz="1800" dirty="0" err="1" smtClean="0"/>
              <a:t>reactjs</a:t>
            </a:r>
            <a:r>
              <a:rPr lang="en-IN" sz="1800" dirty="0" smtClean="0"/>
              <a:t>  as front end framework. </a:t>
            </a:r>
          </a:p>
          <a:p>
            <a:r>
              <a:rPr lang="en-IN" sz="1800" dirty="0" smtClean="0"/>
              <a:t>In sprint1 for </a:t>
            </a:r>
            <a:r>
              <a:rPr lang="en-IN" sz="1800" dirty="0"/>
              <a:t>user interaction, system will use </a:t>
            </a:r>
            <a:r>
              <a:rPr lang="en-IN" sz="1800" dirty="0" smtClean="0"/>
              <a:t>console application </a:t>
            </a:r>
            <a:r>
              <a:rPr lang="en-IN" sz="1800" dirty="0"/>
              <a:t>(Java</a:t>
            </a:r>
            <a:r>
              <a:rPr lang="en-IN" sz="1800" dirty="0" smtClean="0"/>
              <a:t>).</a:t>
            </a:r>
          </a:p>
          <a:p>
            <a:r>
              <a:rPr lang="en-IN" sz="1800" dirty="0" smtClean="0"/>
              <a:t>In sprint2 ,application will be created using spring restful  web service and will be  executed by Postman/Swagger</a:t>
            </a:r>
          </a:p>
          <a:p>
            <a:r>
              <a:rPr lang="en-IN" sz="1800" dirty="0"/>
              <a:t>In </a:t>
            </a:r>
            <a:r>
              <a:rPr lang="en-IN" sz="1800" dirty="0" smtClean="0"/>
              <a:t>sprint3 </a:t>
            </a:r>
            <a:r>
              <a:rPr lang="en-IN" sz="1800" dirty="0"/>
              <a:t>for user interaction, system will use </a:t>
            </a:r>
            <a:r>
              <a:rPr lang="en-IN" sz="1800" dirty="0" smtClean="0"/>
              <a:t>angular or react </a:t>
            </a:r>
            <a:r>
              <a:rPr lang="en-IN" sz="1800" dirty="0" err="1" smtClean="0"/>
              <a:t>js</a:t>
            </a:r>
            <a:r>
              <a:rPr lang="en-IN" sz="1800" dirty="0" smtClean="0"/>
              <a:t> pages.</a:t>
            </a:r>
            <a:endParaRPr lang="en-IN" sz="1800" dirty="0"/>
          </a:p>
        </p:txBody>
      </p:sp>
      <p:sp>
        <p:nvSpPr>
          <p:cNvPr id="5" name="Title 4">
            <a:extLst>
              <a:ext uri="{FF2B5EF4-FFF2-40B4-BE49-F238E27FC236}">
                <a16:creationId xmlns:a16="http://schemas.microsoft.com/office/drawing/2014/main" id="{4DC93A9B-7DBB-4114-B9AF-88BEB406BBDC}"/>
              </a:ext>
            </a:extLst>
          </p:cNvPr>
          <p:cNvSpPr>
            <a:spLocks noGrp="1"/>
          </p:cNvSpPr>
          <p:nvPr>
            <p:ph type="title"/>
          </p:nvPr>
        </p:nvSpPr>
        <p:spPr>
          <a:xfrm>
            <a:off x="407988" y="217035"/>
            <a:ext cx="10044635" cy="1101625"/>
          </a:xfrm>
        </p:spPr>
        <p:txBody>
          <a:bodyPr>
            <a:normAutofit/>
          </a:bodyPr>
          <a:lstStyle/>
          <a:p>
            <a:r>
              <a:rPr lang="en-US" dirty="0"/>
              <a:t>Development of Online Admission Management System (OAM</a:t>
            </a:r>
            <a:r>
              <a:rPr lang="en-US" dirty="0" smtClean="0"/>
              <a:t>).</a:t>
            </a:r>
            <a:br>
              <a:rPr lang="en-US" dirty="0" smtClean="0"/>
            </a:br>
            <a:endParaRPr lang="en-IN" dirty="0"/>
          </a:p>
        </p:txBody>
      </p:sp>
    </p:spTree>
    <p:extLst>
      <p:ext uri="{BB962C8B-B14F-4D97-AF65-F5344CB8AC3E}">
        <p14:creationId xmlns:p14="http://schemas.microsoft.com/office/powerpoint/2010/main" val="37217098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280C37F-5368-480D-89B1-412ECADF7B82}"/>
              </a:ext>
            </a:extLst>
          </p:cNvPr>
          <p:cNvSpPr>
            <a:spLocks noGrp="1"/>
          </p:cNvSpPr>
          <p:nvPr>
            <p:ph type="body" sz="quarter" idx="10"/>
          </p:nvPr>
        </p:nvSpPr>
        <p:spPr>
          <a:xfrm>
            <a:off x="407987" y="871538"/>
            <a:ext cx="6733957" cy="5572805"/>
          </a:xfrm>
        </p:spPr>
        <p:txBody>
          <a:bodyPr/>
          <a:lstStyle/>
          <a:p>
            <a:pPr lvl="0"/>
            <a:r>
              <a:rPr lang="en-IN" dirty="0" smtClean="0"/>
              <a:t>User -   Administrator</a:t>
            </a:r>
            <a:endParaRPr lang="en-IN" sz="1200" dirty="0"/>
          </a:p>
          <a:p>
            <a:pPr lvl="0" fontAlgn="base"/>
            <a:r>
              <a:rPr lang="en-IN" dirty="0" smtClean="0"/>
              <a:t>-Admin will login to the  online admission system</a:t>
            </a:r>
          </a:p>
          <a:p>
            <a:pPr lvl="0" fontAlgn="base"/>
            <a:r>
              <a:rPr lang="en-IN" dirty="0" smtClean="0"/>
              <a:t>-Admin </a:t>
            </a:r>
            <a:r>
              <a:rPr lang="en-IN" dirty="0"/>
              <a:t>can see all the detail in brief.</a:t>
            </a:r>
            <a:endParaRPr lang="en-IN" sz="1200" dirty="0"/>
          </a:p>
          <a:p>
            <a:pPr lvl="0" fontAlgn="base"/>
            <a:r>
              <a:rPr lang="en-IN" dirty="0" smtClean="0"/>
              <a:t>-Admin can </a:t>
            </a:r>
            <a:r>
              <a:rPr lang="en-IN" dirty="0"/>
              <a:t>view user detail and update user detail.</a:t>
            </a:r>
            <a:endParaRPr lang="en-IN" sz="1200" dirty="0"/>
          </a:p>
          <a:p>
            <a:pPr lvl="0" fontAlgn="base"/>
            <a:r>
              <a:rPr lang="en-IN" dirty="0" smtClean="0"/>
              <a:t>-Admin can </a:t>
            </a:r>
            <a:r>
              <a:rPr lang="en-IN" dirty="0"/>
              <a:t>view all application. Admin can view application and documents on the basis of status(pending application, approve an application and reject application</a:t>
            </a:r>
            <a:r>
              <a:rPr lang="en-IN" dirty="0" smtClean="0"/>
              <a:t>).</a:t>
            </a:r>
          </a:p>
          <a:p>
            <a:pPr lvl="0" fontAlgn="base"/>
            <a:r>
              <a:rPr lang="en-IN" dirty="0" smtClean="0"/>
              <a:t>-Admin </a:t>
            </a:r>
            <a:r>
              <a:rPr lang="en-IN" dirty="0"/>
              <a:t>also can approve pending application.</a:t>
            </a:r>
            <a:endParaRPr lang="en-IN" sz="1200" dirty="0"/>
          </a:p>
          <a:p>
            <a:pPr lvl="0" fontAlgn="base"/>
            <a:r>
              <a:rPr lang="en-IN" dirty="0" smtClean="0"/>
              <a:t>-Admin can </a:t>
            </a:r>
            <a:r>
              <a:rPr lang="en-IN" dirty="0"/>
              <a:t>search application on the basis of user name, email id, and contact number.</a:t>
            </a:r>
            <a:endParaRPr lang="en-IN" sz="1200" dirty="0"/>
          </a:p>
          <a:p>
            <a:pPr lvl="0" fontAlgn="base"/>
            <a:r>
              <a:rPr lang="en-IN" dirty="0" smtClean="0"/>
              <a:t>-Admin can </a:t>
            </a:r>
            <a:r>
              <a:rPr lang="en-IN" dirty="0"/>
              <a:t>manage courses(add and update).</a:t>
            </a:r>
            <a:endParaRPr lang="en-IN" sz="1200" dirty="0"/>
          </a:p>
          <a:p>
            <a:pPr lvl="0" fontAlgn="base"/>
            <a:r>
              <a:rPr lang="en-IN" dirty="0" smtClean="0"/>
              <a:t>-Admin can view </a:t>
            </a:r>
            <a:r>
              <a:rPr lang="en-IN" dirty="0"/>
              <a:t>payment details.</a:t>
            </a:r>
            <a:endParaRPr lang="en-IN" sz="1200" dirty="0"/>
          </a:p>
          <a:p>
            <a:r>
              <a:rPr lang="en-US" dirty="0"/>
              <a:t> </a:t>
            </a:r>
            <a:endParaRPr lang="en-IN" dirty="0" smtClean="0"/>
          </a:p>
        </p:txBody>
      </p:sp>
      <p:sp>
        <p:nvSpPr>
          <p:cNvPr id="5" name="Title 4">
            <a:extLst>
              <a:ext uri="{FF2B5EF4-FFF2-40B4-BE49-F238E27FC236}">
                <a16:creationId xmlns:a16="http://schemas.microsoft.com/office/drawing/2014/main" id="{4DC93A9B-7DBB-4114-B9AF-88BEB406BBDC}"/>
              </a:ext>
            </a:extLst>
          </p:cNvPr>
          <p:cNvSpPr>
            <a:spLocks noGrp="1"/>
          </p:cNvSpPr>
          <p:nvPr>
            <p:ph type="title"/>
          </p:nvPr>
        </p:nvSpPr>
        <p:spPr>
          <a:xfrm>
            <a:off x="407988" y="217036"/>
            <a:ext cx="10044635" cy="654502"/>
          </a:xfrm>
        </p:spPr>
        <p:txBody>
          <a:bodyPr>
            <a:normAutofit fontScale="90000"/>
          </a:bodyPr>
          <a:lstStyle/>
          <a:p>
            <a:r>
              <a:rPr lang="en-US" dirty="0"/>
              <a:t>Development of Online Admission Management System (OAM</a:t>
            </a:r>
            <a:r>
              <a:rPr lang="en-US" dirty="0" smtClean="0"/>
              <a:t>).</a:t>
            </a:r>
            <a:br>
              <a:rPr lang="en-US" dirty="0" smtClean="0"/>
            </a:br>
            <a:endParaRPr lang="en-IN" dirty="0"/>
          </a:p>
        </p:txBody>
      </p:sp>
    </p:spTree>
    <p:extLst>
      <p:ext uri="{BB962C8B-B14F-4D97-AF65-F5344CB8AC3E}">
        <p14:creationId xmlns:p14="http://schemas.microsoft.com/office/powerpoint/2010/main" val="35426346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280C37F-5368-480D-89B1-412ECADF7B82}"/>
              </a:ext>
            </a:extLst>
          </p:cNvPr>
          <p:cNvSpPr>
            <a:spLocks noGrp="1"/>
          </p:cNvSpPr>
          <p:nvPr>
            <p:ph type="body" sz="quarter" idx="10"/>
          </p:nvPr>
        </p:nvSpPr>
        <p:spPr>
          <a:xfrm>
            <a:off x="407988" y="1028701"/>
            <a:ext cx="6696124" cy="5415642"/>
          </a:xfrm>
        </p:spPr>
        <p:txBody>
          <a:bodyPr/>
          <a:lstStyle/>
          <a:p>
            <a:pPr lvl="0"/>
            <a:r>
              <a:rPr lang="en-US" sz="1800" dirty="0" smtClean="0"/>
              <a:t>User- Student</a:t>
            </a:r>
            <a:endParaRPr lang="en-IN" sz="1800" dirty="0"/>
          </a:p>
          <a:p>
            <a:pPr lvl="2"/>
            <a:endParaRPr lang="en-US" sz="1800" dirty="0" smtClean="0"/>
          </a:p>
          <a:p>
            <a:pPr marL="233362" lvl="2" indent="0">
              <a:buNone/>
            </a:pPr>
            <a:r>
              <a:rPr lang="en-US" sz="1800" dirty="0" smtClean="0"/>
              <a:t>-Student can </a:t>
            </a:r>
            <a:r>
              <a:rPr lang="en-US" sz="1800" dirty="0"/>
              <a:t>see the status of his application.</a:t>
            </a:r>
            <a:endParaRPr lang="en-IN" sz="1800" dirty="0"/>
          </a:p>
          <a:p>
            <a:pPr marL="233362" lvl="2" indent="0">
              <a:buNone/>
            </a:pPr>
            <a:r>
              <a:rPr lang="en-US" sz="1800" dirty="0" smtClean="0"/>
              <a:t>-Student </a:t>
            </a:r>
            <a:r>
              <a:rPr lang="en-US" sz="1800" dirty="0"/>
              <a:t>can fill the </a:t>
            </a:r>
            <a:r>
              <a:rPr lang="en-US" sz="1800" dirty="0" smtClean="0"/>
              <a:t> admission application form .</a:t>
            </a:r>
          </a:p>
          <a:p>
            <a:pPr marL="233362" lvl="2" indent="0">
              <a:buNone/>
            </a:pPr>
            <a:r>
              <a:rPr lang="en-US" sz="1800" dirty="0" smtClean="0"/>
              <a:t>-Student can  </a:t>
            </a:r>
            <a:r>
              <a:rPr lang="en-US" sz="1800" dirty="0"/>
              <a:t>check his / her application form is selected or rejected(which is done by admin).</a:t>
            </a:r>
            <a:endParaRPr lang="en-IN" sz="1800" dirty="0"/>
          </a:p>
          <a:p>
            <a:pPr marL="233362" lvl="2" indent="0">
              <a:buNone/>
            </a:pPr>
            <a:r>
              <a:rPr lang="en-US" sz="1800" dirty="0" smtClean="0"/>
              <a:t>-Student can upload their  </a:t>
            </a:r>
            <a:r>
              <a:rPr lang="en-US" sz="1800" dirty="0"/>
              <a:t>own document if his/ her </a:t>
            </a:r>
            <a:r>
              <a:rPr lang="en-US" sz="1800" dirty="0" smtClean="0"/>
              <a:t> form is accepted by admin.</a:t>
            </a:r>
          </a:p>
          <a:p>
            <a:pPr marL="233362" lvl="2" indent="0">
              <a:buNone/>
            </a:pPr>
            <a:r>
              <a:rPr lang="en-US" sz="1800" dirty="0" smtClean="0"/>
              <a:t>-</a:t>
            </a:r>
            <a:r>
              <a:rPr lang="en-US" sz="1800" dirty="0"/>
              <a:t> Student</a:t>
            </a:r>
            <a:r>
              <a:rPr lang="en-US" sz="1800" dirty="0" smtClean="0"/>
              <a:t> </a:t>
            </a:r>
            <a:r>
              <a:rPr lang="en-US" sz="1800" dirty="0"/>
              <a:t>can </a:t>
            </a:r>
            <a:r>
              <a:rPr lang="en-US" sz="1800" dirty="0" smtClean="0"/>
              <a:t> not upload </a:t>
            </a:r>
            <a:r>
              <a:rPr lang="en-US" sz="1800" dirty="0"/>
              <a:t>their  own document if his/ her  form is </a:t>
            </a:r>
            <a:r>
              <a:rPr lang="en-US" sz="1800" dirty="0" smtClean="0"/>
              <a:t>rejected  </a:t>
            </a:r>
            <a:r>
              <a:rPr lang="en-US" sz="1800" dirty="0"/>
              <a:t>by admin.</a:t>
            </a:r>
          </a:p>
          <a:p>
            <a:pPr marL="233362" lvl="2" indent="0">
              <a:buNone/>
            </a:pPr>
            <a:r>
              <a:rPr lang="en-US" sz="1800" dirty="0" smtClean="0"/>
              <a:t>-</a:t>
            </a:r>
            <a:r>
              <a:rPr lang="en-US" sz="1800" dirty="0"/>
              <a:t> Student</a:t>
            </a:r>
            <a:r>
              <a:rPr lang="en-US" sz="1800" dirty="0" smtClean="0"/>
              <a:t> </a:t>
            </a:r>
            <a:r>
              <a:rPr lang="en-US" sz="1800" dirty="0"/>
              <a:t>user can also update his/ her profile, change the password.</a:t>
            </a:r>
            <a:endParaRPr lang="en-IN" sz="1800" dirty="0"/>
          </a:p>
          <a:p>
            <a:pPr marL="233362" lvl="2" indent="0">
              <a:buNone/>
            </a:pPr>
            <a:r>
              <a:rPr lang="en-US" sz="1800" dirty="0" smtClean="0"/>
              <a:t>-</a:t>
            </a:r>
            <a:r>
              <a:rPr lang="en-US" sz="1800" dirty="0"/>
              <a:t> Student</a:t>
            </a:r>
            <a:r>
              <a:rPr lang="en-US" sz="1800" dirty="0" smtClean="0"/>
              <a:t> can make </a:t>
            </a:r>
            <a:r>
              <a:rPr lang="en-US" sz="1800" dirty="0"/>
              <a:t>payment for the course.</a:t>
            </a:r>
            <a:endParaRPr lang="en-IN" sz="1800" dirty="0"/>
          </a:p>
          <a:p>
            <a:endParaRPr lang="en-IN" sz="1800" dirty="0"/>
          </a:p>
          <a:p>
            <a:endParaRPr lang="en-IN" dirty="0"/>
          </a:p>
          <a:p>
            <a:endParaRPr lang="en-IN" dirty="0"/>
          </a:p>
        </p:txBody>
      </p:sp>
      <p:sp>
        <p:nvSpPr>
          <p:cNvPr id="5" name="Title 4">
            <a:extLst>
              <a:ext uri="{FF2B5EF4-FFF2-40B4-BE49-F238E27FC236}">
                <a16:creationId xmlns:a16="http://schemas.microsoft.com/office/drawing/2014/main" id="{4DC93A9B-7DBB-4114-B9AF-88BEB406BBDC}"/>
              </a:ext>
            </a:extLst>
          </p:cNvPr>
          <p:cNvSpPr>
            <a:spLocks noGrp="1"/>
          </p:cNvSpPr>
          <p:nvPr>
            <p:ph type="title"/>
          </p:nvPr>
        </p:nvSpPr>
        <p:spPr>
          <a:xfrm>
            <a:off x="407988" y="217036"/>
            <a:ext cx="10044635" cy="654502"/>
          </a:xfrm>
        </p:spPr>
        <p:txBody>
          <a:bodyPr>
            <a:normAutofit fontScale="90000"/>
          </a:bodyPr>
          <a:lstStyle/>
          <a:p>
            <a:r>
              <a:rPr lang="en-US" dirty="0"/>
              <a:t>Development of Online Admission Management System (OAM</a:t>
            </a:r>
            <a:r>
              <a:rPr lang="en-US" dirty="0" smtClean="0"/>
              <a:t>).</a:t>
            </a:r>
            <a:br>
              <a:rPr lang="en-US" dirty="0" smtClean="0"/>
            </a:br>
            <a:endParaRPr lang="en-IN" dirty="0"/>
          </a:p>
        </p:txBody>
      </p:sp>
    </p:spTree>
    <p:extLst>
      <p:ext uri="{BB962C8B-B14F-4D97-AF65-F5344CB8AC3E}">
        <p14:creationId xmlns:p14="http://schemas.microsoft.com/office/powerpoint/2010/main" val="42220928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2CF5FDB-D84D-4F96-AACD-9F7B0A2A3012}"/>
              </a:ext>
            </a:extLst>
          </p:cNvPr>
          <p:cNvSpPr>
            <a:spLocks noGrp="1"/>
          </p:cNvSpPr>
          <p:nvPr>
            <p:ph type="body" sz="quarter" idx="33"/>
          </p:nvPr>
        </p:nvSpPr>
        <p:spPr/>
        <p:txBody>
          <a:bodyPr/>
          <a:lstStyle/>
          <a:p>
            <a:endParaRPr lang="en-US" dirty="0"/>
          </a:p>
        </p:txBody>
      </p:sp>
      <p:sp>
        <p:nvSpPr>
          <p:cNvPr id="4" name="Title 3">
            <a:extLst>
              <a:ext uri="{FF2B5EF4-FFF2-40B4-BE49-F238E27FC236}">
                <a16:creationId xmlns:a16="http://schemas.microsoft.com/office/drawing/2014/main" id="{06F89B2F-4FE8-4FCC-9E43-B4A6CCE91ECE}"/>
              </a:ext>
            </a:extLst>
          </p:cNvPr>
          <p:cNvSpPr>
            <a:spLocks noGrp="1"/>
          </p:cNvSpPr>
          <p:nvPr>
            <p:ph type="title"/>
          </p:nvPr>
        </p:nvSpPr>
        <p:spPr/>
        <p:txBody>
          <a:bodyPr/>
          <a:lstStyle/>
          <a:p>
            <a:r>
              <a:rPr lang="en-US" dirty="0"/>
              <a:t>Plan</a:t>
            </a:r>
          </a:p>
        </p:txBody>
      </p:sp>
      <p:sp>
        <p:nvSpPr>
          <p:cNvPr id="7" name="Text Placeholder 5">
            <a:extLst>
              <a:ext uri="{FF2B5EF4-FFF2-40B4-BE49-F238E27FC236}">
                <a16:creationId xmlns:a16="http://schemas.microsoft.com/office/drawing/2014/main" id="{5016093D-90E2-4221-B4C3-A2263391E409}"/>
              </a:ext>
            </a:extLst>
          </p:cNvPr>
          <p:cNvSpPr txBox="1">
            <a:spLocks/>
          </p:cNvSpPr>
          <p:nvPr/>
        </p:nvSpPr>
        <p:spPr>
          <a:xfrm>
            <a:off x="417591" y="1199227"/>
            <a:ext cx="5588761" cy="5011014"/>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7013"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dirty="0" smtClean="0"/>
              <a:t> Design </a:t>
            </a:r>
          </a:p>
          <a:p>
            <a:pPr marL="806450" lvl="2" indent="-342900">
              <a:buFont typeface="+mj-lt"/>
              <a:buAutoNum type="arabicPeriod"/>
            </a:pPr>
            <a:r>
              <a:rPr lang="en-US" dirty="0" smtClean="0"/>
              <a:t>Generate the skeleton as per class design provided</a:t>
            </a:r>
          </a:p>
          <a:p>
            <a:pPr marL="342900" indent="-342900">
              <a:buFont typeface="+mj-lt"/>
              <a:buAutoNum type="arabicPeriod"/>
            </a:pPr>
            <a:endParaRPr lang="en-US" dirty="0" smtClean="0"/>
          </a:p>
          <a:p>
            <a:pPr marL="342900" indent="-342900">
              <a:buFont typeface="+mj-lt"/>
              <a:buAutoNum type="arabicPeriod"/>
            </a:pPr>
            <a:r>
              <a:rPr lang="en-US" dirty="0" smtClean="0"/>
              <a:t>TDD approach</a:t>
            </a:r>
          </a:p>
          <a:p>
            <a:pPr marL="806450" lvl="2" indent="-342900">
              <a:buFont typeface="+mj-lt"/>
              <a:buAutoNum type="arabicPeriod"/>
            </a:pPr>
            <a:r>
              <a:rPr lang="en-US" dirty="0" smtClean="0"/>
              <a:t>Identify test cases for each module</a:t>
            </a:r>
          </a:p>
          <a:p>
            <a:pPr marL="806450" lvl="2" indent="-342900">
              <a:buFont typeface="+mj-lt"/>
              <a:buAutoNum type="arabicPeriod"/>
            </a:pPr>
            <a:r>
              <a:rPr lang="en-US" dirty="0" smtClean="0"/>
              <a:t>Write Failing Test cases</a:t>
            </a:r>
          </a:p>
          <a:p>
            <a:pPr marL="806450" lvl="2" indent="-342900">
              <a:buFont typeface="+mj-lt"/>
              <a:buAutoNum type="arabicPeriod"/>
            </a:pPr>
            <a:r>
              <a:rPr lang="en-US" dirty="0" smtClean="0"/>
              <a:t>Convert the Test Cases in GREEN</a:t>
            </a:r>
          </a:p>
          <a:p>
            <a:pPr marL="342900" indent="-342900">
              <a:buFont typeface="+mj-lt"/>
              <a:buAutoNum type="arabicPeriod"/>
            </a:pPr>
            <a:endParaRPr lang="en-US" dirty="0" smtClean="0"/>
          </a:p>
          <a:p>
            <a:pPr marL="342900" indent="-342900">
              <a:buFont typeface="+mj-lt"/>
              <a:buAutoNum type="arabicPeriod"/>
            </a:pPr>
            <a:r>
              <a:rPr lang="en-US" dirty="0" smtClean="0"/>
              <a:t>Implement the case study in incremental manner</a:t>
            </a:r>
          </a:p>
          <a:p>
            <a:endParaRPr lang="en-US" dirty="0" smtClean="0"/>
          </a:p>
          <a:p>
            <a:endParaRPr lang="en-US" dirty="0" smtClean="0"/>
          </a:p>
          <a:p>
            <a:r>
              <a:rPr lang="en-US" dirty="0" smtClean="0"/>
              <a:t> </a:t>
            </a:r>
            <a:endParaRPr lang="en-US" dirty="0"/>
          </a:p>
        </p:txBody>
      </p:sp>
    </p:spTree>
    <p:extLst>
      <p:ext uri="{BB962C8B-B14F-4D97-AF65-F5344CB8AC3E}">
        <p14:creationId xmlns:p14="http://schemas.microsoft.com/office/powerpoint/2010/main" val="6708803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20">
            <a:extLst>
              <a:ext uri="{FF2B5EF4-FFF2-40B4-BE49-F238E27FC236}">
                <a16:creationId xmlns:a16="http://schemas.microsoft.com/office/drawing/2014/main" id="{B2FB3827-8781-4CBC-B516-BF54D658CB81}"/>
              </a:ext>
            </a:extLst>
          </p:cNvPr>
          <p:cNvSpPr/>
          <p:nvPr/>
        </p:nvSpPr>
        <p:spPr>
          <a:xfrm>
            <a:off x="4025153"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Payment</a:t>
            </a:r>
          </a:p>
          <a:p>
            <a:pPr algn="ctr"/>
            <a:r>
              <a:rPr lang="pt-PT" dirty="0" smtClean="0"/>
              <a:t>Management Module</a:t>
            </a:r>
            <a:endParaRPr lang="pt-PT" dirty="0"/>
          </a:p>
        </p:txBody>
      </p:sp>
      <p:sp>
        <p:nvSpPr>
          <p:cNvPr id="33" name="Oval 20">
            <a:extLst>
              <a:ext uri="{FF2B5EF4-FFF2-40B4-BE49-F238E27FC236}">
                <a16:creationId xmlns:a16="http://schemas.microsoft.com/office/drawing/2014/main" id="{704A5916-FAB5-47B8-ADED-506C29D2DF88}"/>
              </a:ext>
            </a:extLst>
          </p:cNvPr>
          <p:cNvSpPr/>
          <p:nvPr/>
        </p:nvSpPr>
        <p:spPr>
          <a:xfrm>
            <a:off x="1470682"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College Management Module</a:t>
            </a:r>
          </a:p>
        </p:txBody>
      </p:sp>
      <p:sp>
        <p:nvSpPr>
          <p:cNvPr id="35" name="Oval 20">
            <a:extLst>
              <a:ext uri="{FF2B5EF4-FFF2-40B4-BE49-F238E27FC236}">
                <a16:creationId xmlns:a16="http://schemas.microsoft.com/office/drawing/2014/main" id="{3A7202CE-8F1F-4E00-8DB0-CE0947B673F9}"/>
              </a:ext>
            </a:extLst>
          </p:cNvPr>
          <p:cNvSpPr/>
          <p:nvPr/>
        </p:nvSpPr>
        <p:spPr>
          <a:xfrm>
            <a:off x="650849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6" name="Oval 20">
            <a:extLst>
              <a:ext uri="{FF2B5EF4-FFF2-40B4-BE49-F238E27FC236}">
                <a16:creationId xmlns:a16="http://schemas.microsoft.com/office/drawing/2014/main" id="{1351F80D-EFB6-4890-B8A4-A3688AF96054}"/>
              </a:ext>
            </a:extLst>
          </p:cNvPr>
          <p:cNvSpPr/>
          <p:nvPr/>
        </p:nvSpPr>
        <p:spPr>
          <a:xfrm>
            <a:off x="394494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Application Management Module</a:t>
            </a:r>
            <a:endParaRPr lang="pt-PT" dirty="0"/>
          </a:p>
        </p:txBody>
      </p:sp>
      <p:sp>
        <p:nvSpPr>
          <p:cNvPr id="37" name="Oval 20">
            <a:extLst>
              <a:ext uri="{FF2B5EF4-FFF2-40B4-BE49-F238E27FC236}">
                <a16:creationId xmlns:a16="http://schemas.microsoft.com/office/drawing/2014/main" id="{6AE8A4D6-E312-4799-9FCE-3B5830D2F2FB}"/>
              </a:ext>
            </a:extLst>
          </p:cNvPr>
          <p:cNvSpPr/>
          <p:nvPr/>
        </p:nvSpPr>
        <p:spPr>
          <a:xfrm>
            <a:off x="137103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Login Management Module</a:t>
            </a:r>
            <a:endParaRPr lang="pt-PT" dirty="0"/>
          </a:p>
        </p:txBody>
      </p:sp>
      <p:sp>
        <p:nvSpPr>
          <p:cNvPr id="38" name="Rectangle 37">
            <a:extLst>
              <a:ext uri="{FF2B5EF4-FFF2-40B4-BE49-F238E27FC236}">
                <a16:creationId xmlns:a16="http://schemas.microsoft.com/office/drawing/2014/main" id="{C3F142A6-2127-4062-B5F7-48CA59C26E16}"/>
              </a:ext>
            </a:extLst>
          </p:cNvPr>
          <p:cNvSpPr/>
          <p:nvPr/>
        </p:nvSpPr>
        <p:spPr>
          <a:xfrm>
            <a:off x="9082408" y="1349829"/>
            <a:ext cx="1445892" cy="20610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1" name="Conector reto 49">
            <a:extLst>
              <a:ext uri="{FF2B5EF4-FFF2-40B4-BE49-F238E27FC236}">
                <a16:creationId xmlns:a16="http://schemas.microsoft.com/office/drawing/2014/main" id="{E96B6012-2BD9-427D-B8ED-1EACCABF9AF5}"/>
              </a:ext>
            </a:extLst>
          </p:cNvPr>
          <p:cNvCxnSpPr>
            <a:cxnSpLocks/>
          </p:cNvCxnSpPr>
          <p:nvPr/>
        </p:nvCxnSpPr>
        <p:spPr>
          <a:xfrm>
            <a:off x="9082408" y="5457285"/>
            <a:ext cx="1445892"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E8BB744-6374-4EDC-8D02-B80FA9F5D65F}"/>
              </a:ext>
            </a:extLst>
          </p:cNvPr>
          <p:cNvSpPr txBox="1"/>
          <p:nvPr/>
        </p:nvSpPr>
        <p:spPr>
          <a:xfrm>
            <a:off x="1156447" y="340659"/>
            <a:ext cx="5737412" cy="369332"/>
          </a:xfrm>
          <a:prstGeom prst="rect">
            <a:avLst/>
          </a:prstGeom>
          <a:noFill/>
        </p:spPr>
        <p:txBody>
          <a:bodyPr wrap="square" rtlCol="0">
            <a:spAutoFit/>
          </a:bodyPr>
          <a:lstStyle/>
          <a:p>
            <a:r>
              <a:rPr lang="en-US" dirty="0"/>
              <a:t>Modules</a:t>
            </a:r>
          </a:p>
        </p:txBody>
      </p:sp>
      <p:sp>
        <p:nvSpPr>
          <p:cNvPr id="22" name="Oval 20">
            <a:extLst>
              <a:ext uri="{FF2B5EF4-FFF2-40B4-BE49-F238E27FC236}">
                <a16:creationId xmlns:a16="http://schemas.microsoft.com/office/drawing/2014/main" id="{FB91610A-EB58-4E67-BCAE-78EF8A1EFCEE}"/>
              </a:ext>
            </a:extLst>
          </p:cNvPr>
          <p:cNvSpPr/>
          <p:nvPr/>
        </p:nvSpPr>
        <p:spPr>
          <a:xfrm>
            <a:off x="6549984" y="1290165"/>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Cource</a:t>
            </a:r>
          </a:p>
          <a:p>
            <a:pPr algn="ctr"/>
            <a:r>
              <a:rPr lang="pt-PT" dirty="0" smtClean="0"/>
              <a:t>Management Module</a:t>
            </a:r>
            <a:endParaRPr lang="pt-PT" dirty="0"/>
          </a:p>
        </p:txBody>
      </p:sp>
      <p:sp>
        <p:nvSpPr>
          <p:cNvPr id="11" name="Oval 20">
            <a:extLst>
              <a:ext uri="{FF2B5EF4-FFF2-40B4-BE49-F238E27FC236}">
                <a16:creationId xmlns:a16="http://schemas.microsoft.com/office/drawing/2014/main" id="{1351F80D-EFB6-4890-B8A4-A3688AF96054}"/>
              </a:ext>
            </a:extLst>
          </p:cNvPr>
          <p:cNvSpPr/>
          <p:nvPr/>
        </p:nvSpPr>
        <p:spPr>
          <a:xfrm>
            <a:off x="6579624"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accent3">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University Mnagement modul</a:t>
            </a:r>
            <a:endParaRPr lang="pt-PT" dirty="0"/>
          </a:p>
        </p:txBody>
      </p:sp>
    </p:spTree>
    <p:extLst>
      <p:ext uri="{BB962C8B-B14F-4D97-AF65-F5344CB8AC3E}">
        <p14:creationId xmlns:p14="http://schemas.microsoft.com/office/powerpoint/2010/main" val="193497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4.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5.xml><?xml version="1.0" encoding="utf-8"?>
<a:theme xmlns:a="http://schemas.openxmlformats.org/drawingml/2006/main" name="1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12" ma:contentTypeDescription="Create a new document." ma:contentTypeScope="" ma:versionID="db045e7d1992db9cfc8b663ee4dda2d2">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a2bd43f3c01a0467341ff5ba4dd99e21"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Level xmlns="26bed2a0-a239-4228-bd8e-b46f54fc12da">L1</Level>
    <Material_x0020_Type xmlns="26bed2a0-a239-4228-bd8e-b46f54fc12da">Class book</Material_x0020_Type>
    <Category xmlns="26bed2a0-a239-4228-bd8e-b46f54fc12da">Module Artifact</Category>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27C1CF7-5BEC-4DFA-8A3F-F8B719510B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26bed2a0-a239-4228-bd8e-b46f54fc1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492FA4D-2885-43BF-84F9-6FD5B3C172AA}">
  <ds:schemaRefs>
    <ds:schemaRef ds:uri="http://schemas.microsoft.com/office/infopath/2007/PartnerControls"/>
    <ds:schemaRef ds:uri="26bed2a0-a239-4228-bd8e-b46f54fc12da"/>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sharepoint/v3/fields"/>
    <ds:schemaRef ds:uri="http://www.w3.org/XML/1998/namespace"/>
    <ds:schemaRef ds:uri="http://purl.org/dc/dcmitype/"/>
  </ds:schemaRefs>
</ds:datastoreItem>
</file>

<file path=customXml/itemProps3.xml><?xml version="1.0" encoding="utf-8"?>
<ds:datastoreItem xmlns:ds="http://schemas.openxmlformats.org/officeDocument/2006/customXml" ds:itemID="{BEC95F5B-AB35-40B8-B7CD-290AC6E928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10540</TotalTime>
  <Words>517</Words>
  <Application>Microsoft Office PowerPoint</Application>
  <PresentationFormat>Widescreen</PresentationFormat>
  <Paragraphs>73</Paragraphs>
  <Slides>15</Slides>
  <Notes>0</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15</vt:i4>
      </vt:variant>
    </vt:vector>
  </HeadingPairs>
  <TitlesOfParts>
    <vt:vector size="27" baseType="lpstr">
      <vt:lpstr>Arial</vt:lpstr>
      <vt:lpstr>Calibri</vt:lpstr>
      <vt:lpstr>Georgia</vt:lpstr>
      <vt:lpstr>Segoe UI</vt:lpstr>
      <vt:lpstr>Times New Roman</vt:lpstr>
      <vt:lpstr>Verdana</vt:lpstr>
      <vt:lpstr>Wingdings</vt:lpstr>
      <vt:lpstr>Capgemini 2017_Cover slides</vt:lpstr>
      <vt:lpstr>Content Layouts</vt:lpstr>
      <vt:lpstr>Content and Image Layouts</vt:lpstr>
      <vt:lpstr>Section slides</vt:lpstr>
      <vt:lpstr>1_Content Layouts</vt:lpstr>
      <vt:lpstr>PowerPoint Presentation</vt:lpstr>
      <vt:lpstr>         Project  Group Size  </vt:lpstr>
      <vt:lpstr>Development of Online Admission Management System (OAM). </vt:lpstr>
      <vt:lpstr>PowerPoint Presentation</vt:lpstr>
      <vt:lpstr>Development of Online Admission Management System (OAM). </vt:lpstr>
      <vt:lpstr>Development of Online Admission Management System (OAM). </vt:lpstr>
      <vt:lpstr>Development of Online Admission Management System (OAM). </vt:lpstr>
      <vt:lpstr>Plan</vt:lpstr>
      <vt:lpstr>PowerPoint Presentation</vt:lpstr>
      <vt:lpstr>PowerPoint Presentation</vt:lpstr>
      <vt:lpstr>PowerPoint Presentation</vt:lpstr>
      <vt:lpstr>PowerPoint Presentation</vt:lpstr>
      <vt:lpstr>PowerPoint Presentation</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Kulkarni, Sagar</dc:creator>
  <cp:lastModifiedBy>Naik, Yogini</cp:lastModifiedBy>
  <cp:revision>73</cp:revision>
  <dcterms:created xsi:type="dcterms:W3CDTF">2018-05-28T05:37:39Z</dcterms:created>
  <dcterms:modified xsi:type="dcterms:W3CDTF">2020-10-16T12:18:04Z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0x010100064F797F9BD2124B9B89E1787624A7F8</vt:lpwstr>
  </property>
</Properties>
</file>